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71" r:id="rId3"/>
    <p:sldId id="257" r:id="rId4"/>
    <p:sldId id="272" r:id="rId5"/>
    <p:sldId id="264" r:id="rId6"/>
    <p:sldId id="263" r:id="rId7"/>
    <p:sldId id="265" r:id="rId8"/>
    <p:sldId id="274" r:id="rId9"/>
    <p:sldId id="275" r:id="rId10"/>
    <p:sldId id="276" r:id="rId11"/>
    <p:sldId id="277" r:id="rId12"/>
    <p:sldId id="267" r:id="rId13"/>
    <p:sldId id="279" r:id="rId14"/>
    <p:sldId id="278" r:id="rId15"/>
    <p:sldId id="280" r:id="rId16"/>
    <p:sldId id="281" r:id="rId17"/>
    <p:sldId id="282" r:id="rId18"/>
    <p:sldId id="268" r:id="rId19"/>
    <p:sldId id="283" r:id="rId20"/>
    <p:sldId id="284" r:id="rId21"/>
    <p:sldId id="270" r:id="rId22"/>
    <p:sldId id="289" r:id="rId23"/>
    <p:sldId id="287" r:id="rId24"/>
    <p:sldId id="290" r:id="rId25"/>
    <p:sldId id="288" r:id="rId26"/>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69" autoAdjust="0"/>
    <p:restoredTop sz="79518" autoAdjust="0"/>
  </p:normalViewPr>
  <p:slideViewPr>
    <p:cSldViewPr snapToGrid="0" snapToObjects="1">
      <p:cViewPr varScale="1">
        <p:scale>
          <a:sx n="88" d="100"/>
          <a:sy n="88" d="100"/>
        </p:scale>
        <p:origin x="-1072"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EE3E0F-406C-E640-8E5A-282E311E180A}" type="datetimeFigureOut">
              <a:rPr kumimoji="1" lang="zh-CN" altLang="en-US" smtClean="0"/>
              <a:t>19/8/19</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18308A-7185-6B46-9E97-73BA3903FAAA}" type="slidenum">
              <a:rPr kumimoji="1" lang="zh-CN" altLang="en-US" smtClean="0"/>
              <a:t>‹#›</a:t>
            </a:fld>
            <a:endParaRPr kumimoji="1" lang="zh-CN" altLang="en-US"/>
          </a:p>
        </p:txBody>
      </p:sp>
    </p:spTree>
    <p:extLst>
      <p:ext uri="{BB962C8B-B14F-4D97-AF65-F5344CB8AC3E}">
        <p14:creationId xmlns:p14="http://schemas.microsoft.com/office/powerpoint/2010/main" val="6282855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Good afternoon, I am Lei</a:t>
            </a:r>
            <a:r>
              <a:rPr kumimoji="1" lang="en-US" altLang="zh-CN" baseline="0" dirty="0" smtClean="0"/>
              <a:t> Liu from institute of computing technology, Chinese academy of sciences. Today, it is my great pleasure to be here to present our a little bit efforts on thinking about a new mechanism for huge page management.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1</a:t>
            </a:fld>
            <a:endParaRPr kumimoji="1" lang="zh-CN" altLang="en-US"/>
          </a:p>
        </p:txBody>
      </p:sp>
    </p:spTree>
    <p:extLst>
      <p:ext uri="{BB962C8B-B14F-4D97-AF65-F5344CB8AC3E}">
        <p14:creationId xmlns:p14="http://schemas.microsoft.com/office/powerpoint/2010/main" val="2304698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Monitoring TLB misses to figure out</a:t>
            </a:r>
            <a:r>
              <a:rPr kumimoji="1" lang="en-US" altLang="zh-CN" baseline="0" dirty="0" smtClean="0"/>
              <a:t> the hot regions is an effective approach</a:t>
            </a:r>
            <a:r>
              <a:rPr kumimoji="1" lang="en-US" altLang="zh-CN" baseline="0" dirty="0" smtClean="0"/>
              <a:t>. Here are several results including both desktop level and cloud level workloads.  </a:t>
            </a:r>
            <a:endParaRPr kumimoji="1" lang="en-US" altLang="zh-CN" baseline="0" dirty="0" smtClean="0"/>
          </a:p>
          <a:p>
            <a:endParaRPr kumimoji="1" lang="en-US" altLang="zh-CN" baseline="0" dirty="0" smtClean="0"/>
          </a:p>
          <a:p>
            <a:r>
              <a:rPr kumimoji="1" lang="en-US" altLang="zh-CN" baseline="0" dirty="0" smtClean="0"/>
              <a:t>In our practice, cold pages only have a small number of TLB misses, but hot pages have a lot.</a:t>
            </a:r>
          </a:p>
          <a:p>
            <a:endParaRPr kumimoji="1" lang="en-US" altLang="zh-CN" baseline="0" dirty="0" smtClean="0"/>
          </a:p>
          <a:p>
            <a:r>
              <a:rPr kumimoji="1" lang="en-US" altLang="zh-CN" baseline="0" dirty="0" smtClean="0"/>
              <a:t>One may assume that the hot pages will be kept in TLB and thus do not incur </a:t>
            </a:r>
            <a:r>
              <a:rPr kumimoji="1" lang="en-US" altLang="zh-CN" baseline="0" dirty="0" err="1" smtClean="0"/>
              <a:t>tlb</a:t>
            </a:r>
            <a:r>
              <a:rPr kumimoji="1" lang="en-US" altLang="zh-CN" baseline="0" dirty="0" smtClean="0"/>
              <a:t> misses. However, modern architecture does not allow this design in order to defend the side-channel attack. </a:t>
            </a:r>
          </a:p>
          <a:p>
            <a:endParaRPr kumimoji="1" lang="en-US" altLang="zh-CN" baseline="0" dirty="0" smtClean="0"/>
          </a:p>
          <a:p>
            <a:r>
              <a:rPr kumimoji="1" lang="en-US" altLang="zh-CN" baseline="0" dirty="0" smtClean="0"/>
              <a:t>Thus, only a very small number of pages belong to this type, but we still have an approach to detect them.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12</a:t>
            </a:fld>
            <a:endParaRPr kumimoji="1" lang="zh-CN" altLang="en-US"/>
          </a:p>
        </p:txBody>
      </p:sp>
    </p:spTree>
    <p:extLst>
      <p:ext uri="{BB962C8B-B14F-4D97-AF65-F5344CB8AC3E}">
        <p14:creationId xmlns:p14="http://schemas.microsoft.com/office/powerpoint/2010/main" val="3496193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reorganize</a:t>
            </a:r>
            <a:r>
              <a:rPr kumimoji="1" lang="en-US" altLang="zh-CN" baseline="0" dirty="0" smtClean="0"/>
              <a:t> the huge pages to construct an h-tree for each application</a:t>
            </a:r>
            <a:r>
              <a:rPr kumimoji="1" lang="en-US" altLang="zh-CN" baseline="0" dirty="0" smtClean="0"/>
              <a:t>.</a:t>
            </a:r>
          </a:p>
          <a:p>
            <a:endParaRPr kumimoji="1" lang="en-US" altLang="zh-CN" baseline="0" dirty="0" smtClean="0"/>
          </a:p>
          <a:p>
            <a:endParaRPr kumimoji="1" lang="en-US" altLang="zh-CN" baseline="0" dirty="0" smtClean="0"/>
          </a:p>
          <a:p>
            <a:r>
              <a:rPr kumimoji="1" lang="en-US" altLang="zh-CN" baseline="0" dirty="0" smtClean="0"/>
              <a:t>To achieve this goal in Linux, we need to design a new page indexing system and modify the buddy system accordingly.</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14</a:t>
            </a:fld>
            <a:endParaRPr kumimoji="1" lang="zh-CN" altLang="en-US"/>
          </a:p>
        </p:txBody>
      </p:sp>
    </p:spTree>
    <p:extLst>
      <p:ext uri="{BB962C8B-B14F-4D97-AF65-F5344CB8AC3E}">
        <p14:creationId xmlns:p14="http://schemas.microsoft.com/office/powerpoint/2010/main" val="2292155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We used to customize the buddy system to achieve our specific target. </a:t>
            </a:r>
          </a:p>
          <a:p>
            <a:endParaRPr kumimoji="1" lang="en-US" altLang="zh-CN" baseline="0" dirty="0" smtClean="0"/>
          </a:p>
          <a:p>
            <a:r>
              <a:rPr kumimoji="1" lang="en-US" altLang="zh-CN" baseline="0" dirty="0" smtClean="0"/>
              <a:t>Through this slide, we would like to show a case in practice several yeas ago.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15</a:t>
            </a:fld>
            <a:endParaRPr kumimoji="1" lang="zh-CN" altLang="en-US"/>
          </a:p>
        </p:txBody>
      </p:sp>
    </p:spTree>
    <p:extLst>
      <p:ext uri="{BB962C8B-B14F-4D97-AF65-F5344CB8AC3E}">
        <p14:creationId xmlns:p14="http://schemas.microsoft.com/office/powerpoint/2010/main" val="4056108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Another</a:t>
            </a:r>
            <a:r>
              <a:rPr kumimoji="1" lang="en-US" altLang="zh-CN" baseline="0" dirty="0" smtClean="0"/>
              <a:t> example is using </a:t>
            </a:r>
            <a:r>
              <a:rPr kumimoji="1" lang="mr-IN" altLang="zh-CN" baseline="0" dirty="0" smtClean="0"/>
              <a:t>…</a:t>
            </a:r>
            <a:r>
              <a:rPr kumimoji="1" lang="en-US" altLang="zh-CN" baseline="0" dirty="0" smtClean="0"/>
              <a:t>..</a:t>
            </a:r>
          </a:p>
          <a:p>
            <a:endParaRPr kumimoji="1" lang="en-US" altLang="zh-CN" baseline="0" dirty="0" smtClean="0"/>
          </a:p>
          <a:p>
            <a:r>
              <a:rPr kumimoji="1" lang="en-US" altLang="zh-CN" baseline="0" dirty="0" smtClean="0"/>
              <a:t>Through these two slides, we would like to show you that customizing the buddy system maybe an effective approach, and this work also needs to modify the </a:t>
            </a:r>
            <a:r>
              <a:rPr kumimoji="1" lang="en-US" altLang="zh-CN" baseline="0" smtClean="0"/>
              <a:t>buddy system.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16</a:t>
            </a:fld>
            <a:endParaRPr kumimoji="1" lang="zh-CN" altLang="en-US"/>
          </a:p>
        </p:txBody>
      </p:sp>
    </p:spTree>
    <p:extLst>
      <p:ext uri="{BB962C8B-B14F-4D97-AF65-F5344CB8AC3E}">
        <p14:creationId xmlns:p14="http://schemas.microsoft.com/office/powerpoint/2010/main" val="418251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Recently,</a:t>
            </a:r>
            <a:r>
              <a:rPr kumimoji="1" lang="en-US" altLang="zh-CN" baseline="0" dirty="0" smtClean="0"/>
              <a:t> we designed a system that use Non-volatile memory. NVM is involved and located beside the DRAM in unified memory address space.</a:t>
            </a:r>
            <a:endParaRPr kumimoji="1" lang="en-US" altLang="zh-CN" dirty="0" smtClean="0"/>
          </a:p>
          <a:p>
            <a:endParaRPr kumimoji="1" lang="en-US" altLang="zh-CN" dirty="0" smtClean="0"/>
          </a:p>
          <a:p>
            <a:r>
              <a:rPr kumimoji="1" lang="en-US" altLang="zh-CN" dirty="0" smtClean="0"/>
              <a:t>We are now trying to deploy</a:t>
            </a:r>
            <a:r>
              <a:rPr kumimoji="1" lang="en-US" altLang="zh-CN" baseline="0" dirty="0" smtClean="0"/>
              <a:t> our design on the hybrid memory system. As NVM can provide the large capacity, so it will be an ideal approach to use newly proposed huge page mechanism for NVM.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21</a:t>
            </a:fld>
            <a:endParaRPr kumimoji="1" lang="zh-CN" altLang="en-US"/>
          </a:p>
        </p:txBody>
      </p:sp>
    </p:spTree>
    <p:extLst>
      <p:ext uri="{BB962C8B-B14F-4D97-AF65-F5344CB8AC3E}">
        <p14:creationId xmlns:p14="http://schemas.microsoft.com/office/powerpoint/2010/main" val="1487559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25</a:t>
            </a:fld>
            <a:endParaRPr kumimoji="1" lang="zh-CN" altLang="en-US"/>
          </a:p>
        </p:txBody>
      </p:sp>
    </p:spTree>
    <p:extLst>
      <p:ext uri="{BB962C8B-B14F-4D97-AF65-F5344CB8AC3E}">
        <p14:creationId xmlns:p14="http://schemas.microsoft.com/office/powerpoint/2010/main" val="230469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are in</a:t>
            </a:r>
            <a:r>
              <a:rPr kumimoji="1" lang="en-US" altLang="zh-CN" baseline="0" dirty="0" smtClean="0"/>
              <a:t> the age of big data and cloud computing. And , we now have a large memory system on servers and even the desktops. </a:t>
            </a:r>
          </a:p>
          <a:p>
            <a:endParaRPr kumimoji="1" lang="en-US" altLang="zh-CN" baseline="0" dirty="0" smtClean="0"/>
          </a:p>
          <a:p>
            <a:r>
              <a:rPr kumimoji="1" lang="en-US" altLang="zh-CN" baseline="0" dirty="0" smtClean="0"/>
              <a:t>Just take my lab as an example, I used to have a server that has at most 32 GB memory </a:t>
            </a:r>
            <a:r>
              <a:rPr kumimoji="1" lang="en-US" altLang="zh-CN" baseline="0" dirty="0" smtClean="0"/>
              <a:t>several yeas before. </a:t>
            </a:r>
            <a:r>
              <a:rPr kumimoji="1" lang="en-US" altLang="zh-CN" baseline="0" dirty="0" smtClean="0"/>
              <a:t>However, at present</a:t>
            </a:r>
            <a:r>
              <a:rPr kumimoji="1" lang="en-US" altLang="zh-CN" baseline="0" dirty="0" smtClean="0"/>
              <a:t>, even </a:t>
            </a:r>
            <a:r>
              <a:rPr kumimoji="1" lang="en-US" altLang="zh-CN" baseline="0" dirty="0" smtClean="0"/>
              <a:t>my desktop has at least 256 GB memory. </a:t>
            </a:r>
          </a:p>
          <a:p>
            <a:endParaRPr kumimoji="1" lang="en-US" altLang="zh-CN" baseline="0" dirty="0" smtClean="0"/>
          </a:p>
          <a:p>
            <a:r>
              <a:rPr kumimoji="1" lang="en-US" altLang="zh-CN" baseline="0" dirty="0" smtClean="0"/>
              <a:t>Time changes quickly.</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3</a:t>
            </a:fld>
            <a:endParaRPr kumimoji="1" lang="zh-CN" altLang="en-US"/>
          </a:p>
        </p:txBody>
      </p:sp>
    </p:spTree>
    <p:extLst>
      <p:ext uri="{BB962C8B-B14F-4D97-AF65-F5344CB8AC3E}">
        <p14:creationId xmlns:p14="http://schemas.microsoft.com/office/powerpoint/2010/main" val="417629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 how to manage memory</a:t>
            </a:r>
            <a:r>
              <a:rPr kumimoji="1" lang="en-US" altLang="zh-CN" baseline="0" dirty="0" smtClean="0"/>
              <a:t> </a:t>
            </a:r>
            <a:r>
              <a:rPr kumimoji="1" lang="en-US" altLang="zh-CN" dirty="0" smtClean="0"/>
              <a:t>in OS?</a:t>
            </a:r>
          </a:p>
          <a:p>
            <a:endParaRPr kumimoji="1" lang="en-US" altLang="zh-CN" dirty="0" smtClean="0"/>
          </a:p>
          <a:p>
            <a:r>
              <a:rPr kumimoji="1" lang="en-US" altLang="zh-CN" dirty="0" smtClean="0"/>
              <a:t>The memory management</a:t>
            </a:r>
            <a:r>
              <a:rPr kumimoji="1" lang="en-US" altLang="zh-CN" baseline="0" dirty="0" smtClean="0"/>
              <a:t> uses 4KB base pages in its long history. </a:t>
            </a:r>
            <a:r>
              <a:rPr kumimoji="1" lang="en-US" altLang="zh-CN" baseline="0" dirty="0" smtClean="0"/>
              <a:t>It </a:t>
            </a:r>
            <a:r>
              <a:rPr kumimoji="1" lang="en-US" altLang="zh-CN" baseline="0" dirty="0" smtClean="0"/>
              <a:t>is flexible with relatively higher utilization, and the internal fragmentation problem is not very serious. </a:t>
            </a:r>
          </a:p>
          <a:p>
            <a:endParaRPr kumimoji="1" lang="en-US" altLang="zh-CN" baseline="0" dirty="0" smtClean="0"/>
          </a:p>
          <a:p>
            <a:r>
              <a:rPr kumimoji="1" lang="en-US" altLang="zh-CN" baseline="0" dirty="0" smtClean="0"/>
              <a:t>However, in nowadays, its shortcomings become more and more serious. The high address translation overheads when TLB misses are bottleneck of modern computer architecture. What is more, the external fragmentation will be another serious problem.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4</a:t>
            </a:fld>
            <a:endParaRPr kumimoji="1" lang="zh-CN" altLang="en-US"/>
          </a:p>
        </p:txBody>
      </p:sp>
    </p:spTree>
    <p:extLst>
      <p:ext uri="{BB962C8B-B14F-4D97-AF65-F5344CB8AC3E}">
        <p14:creationId xmlns:p14="http://schemas.microsoft.com/office/powerpoint/2010/main" val="34392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Huge page seems a better solution in</a:t>
            </a:r>
            <a:r>
              <a:rPr kumimoji="1" lang="en-US" altLang="zh-CN" baseline="0" dirty="0" smtClean="0"/>
              <a:t> nowadays. </a:t>
            </a:r>
          </a:p>
          <a:p>
            <a:endParaRPr kumimoji="1" lang="en-US" altLang="zh-CN" baseline="0" dirty="0" smtClean="0"/>
          </a:p>
          <a:p>
            <a:r>
              <a:rPr kumimoji="1" lang="en-US" altLang="zh-CN" baseline="0" dirty="0" smtClean="0"/>
              <a:t>It can help to reduce the address translation overheads and thus improve the overall system performance. </a:t>
            </a:r>
          </a:p>
          <a:p>
            <a:endParaRPr kumimoji="1" lang="en-US" altLang="zh-CN" baseline="0" dirty="0" smtClean="0"/>
          </a:p>
          <a:p>
            <a:r>
              <a:rPr kumimoji="1" lang="en-US" altLang="zh-CN" dirty="0" smtClean="0"/>
              <a:t>But</a:t>
            </a:r>
            <a:r>
              <a:rPr kumimoji="1" lang="en-US" altLang="zh-CN" baseline="0" dirty="0" smtClean="0"/>
              <a:t> just as a coin has its two sides, huge page has its own shortcomings. It always has a low utilization leading to memory bloating and waste memory. </a:t>
            </a:r>
          </a:p>
          <a:p>
            <a:endParaRPr kumimoji="1" lang="en-US" altLang="zh-CN" baseline="0" dirty="0" smtClean="0"/>
          </a:p>
          <a:p>
            <a:r>
              <a:rPr kumimoji="1" lang="en-US" altLang="zh-CN" baseline="0" dirty="0" smtClean="0"/>
              <a:t>Moreover, memory allocation can incur compaction due to fragments and thus may have the unpredictable performance variability.</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5</a:t>
            </a:fld>
            <a:endParaRPr kumimoji="1" lang="zh-CN" altLang="en-US"/>
          </a:p>
        </p:txBody>
      </p:sp>
    </p:spTree>
    <p:extLst>
      <p:ext uri="{BB962C8B-B14F-4D97-AF65-F5344CB8AC3E}">
        <p14:creationId xmlns:p14="http://schemas.microsoft.com/office/powerpoint/2010/main" val="1983111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Thus, huge page should</a:t>
            </a:r>
            <a:r>
              <a:rPr kumimoji="1" lang="en-US" altLang="zh-CN" baseline="0" dirty="0" smtClean="0"/>
              <a:t> to be used carefully. Though the number of TLB on today’s machine can be more than a thousand, it is always a scarce resource as </a:t>
            </a:r>
            <a:r>
              <a:rPr kumimoji="1" lang="en-US" altLang="zh-CN" dirty="0" smtClean="0"/>
              <a:t>TLB scaling has not caught up with the growth of memory capacity in recent times</a:t>
            </a:r>
          </a:p>
          <a:p>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6</a:t>
            </a:fld>
            <a:endParaRPr kumimoji="1" lang="zh-CN" altLang="en-US"/>
          </a:p>
        </p:txBody>
      </p:sp>
    </p:spTree>
    <p:extLst>
      <p:ext uri="{BB962C8B-B14F-4D97-AF65-F5344CB8AC3E}">
        <p14:creationId xmlns:p14="http://schemas.microsoft.com/office/powerpoint/2010/main" val="235825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If it</a:t>
            </a:r>
            <a:r>
              <a:rPr kumimoji="1" lang="en-US" altLang="zh-CN" baseline="0" dirty="0" smtClean="0"/>
              <a:t> is not used carefully, you will have troubles.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7</a:t>
            </a:fld>
            <a:endParaRPr kumimoji="1" lang="zh-CN" altLang="en-US"/>
          </a:p>
        </p:txBody>
      </p:sp>
    </p:spTree>
    <p:extLst>
      <p:ext uri="{BB962C8B-B14F-4D97-AF65-F5344CB8AC3E}">
        <p14:creationId xmlns:p14="http://schemas.microsoft.com/office/powerpoint/2010/main" val="45739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As mentioned</a:t>
            </a:r>
            <a:r>
              <a:rPr kumimoji="1" lang="en-US" altLang="zh-CN" baseline="0" dirty="0" smtClean="0"/>
              <a:t> before, the overall system performance will be unpredictable. </a:t>
            </a:r>
          </a:p>
          <a:p>
            <a:endParaRPr kumimoji="1" lang="en-US" altLang="zh-CN" baseline="0" dirty="0" smtClean="0"/>
          </a:p>
          <a:p>
            <a:r>
              <a:rPr kumimoji="1" lang="en-US" altLang="zh-CN" baseline="0" dirty="0" smtClean="0"/>
              <a:t>And thus, many cooperation recommend to disable the huge page.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8</a:t>
            </a:fld>
            <a:endParaRPr kumimoji="1" lang="zh-CN" altLang="en-US"/>
          </a:p>
        </p:txBody>
      </p:sp>
    </p:spTree>
    <p:extLst>
      <p:ext uri="{BB962C8B-B14F-4D97-AF65-F5344CB8AC3E}">
        <p14:creationId xmlns:p14="http://schemas.microsoft.com/office/powerpoint/2010/main" val="325401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Especially in the cloud computing</a:t>
            </a:r>
            <a:r>
              <a:rPr kumimoji="1" lang="en-US" altLang="zh-CN" baseline="0" dirty="0" smtClean="0"/>
              <a:t> environments, where the workloads such as </a:t>
            </a:r>
            <a:r>
              <a:rPr kumimoji="1" lang="en-US" altLang="zh-CN" baseline="0" dirty="0" err="1" smtClean="0"/>
              <a:t>memcached</a:t>
            </a:r>
            <a:r>
              <a:rPr kumimoji="1" lang="en-US" altLang="zh-CN" baseline="0" dirty="0" smtClean="0"/>
              <a:t>, </a:t>
            </a:r>
            <a:r>
              <a:rPr kumimoji="1" lang="en-US" altLang="zh-CN" baseline="0" dirty="0" err="1" smtClean="0"/>
              <a:t>redis</a:t>
            </a:r>
            <a:r>
              <a:rPr kumimoji="1" lang="en-US" altLang="zh-CN" baseline="0" dirty="0" smtClean="0"/>
              <a:t> are used.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9</a:t>
            </a:fld>
            <a:endParaRPr kumimoji="1" lang="zh-CN" altLang="en-US"/>
          </a:p>
        </p:txBody>
      </p:sp>
    </p:spTree>
    <p:extLst>
      <p:ext uri="{BB962C8B-B14F-4D97-AF65-F5344CB8AC3E}">
        <p14:creationId xmlns:p14="http://schemas.microsoft.com/office/powerpoint/2010/main" val="4085077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Huge page is not always the free lunch. Our</a:t>
            </a:r>
            <a:r>
              <a:rPr kumimoji="1" lang="en-US" altLang="zh-CN" baseline="0" dirty="0" smtClean="0"/>
              <a:t> solutions aim to handle these shortcomings.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10</a:t>
            </a:fld>
            <a:endParaRPr kumimoji="1" lang="zh-CN" altLang="en-US"/>
          </a:p>
        </p:txBody>
      </p:sp>
    </p:spTree>
    <p:extLst>
      <p:ext uri="{BB962C8B-B14F-4D97-AF65-F5344CB8AC3E}">
        <p14:creationId xmlns:p14="http://schemas.microsoft.com/office/powerpoint/2010/main" val="129597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1229831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4272670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1126826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321023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197296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1090568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2742377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2151320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1442271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3417786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FD8F7F8-AF4C-3749-926E-631AE986FF2A}" type="datetimeFigureOut">
              <a:rPr kumimoji="1" lang="zh-CN" altLang="en-US" smtClean="0"/>
              <a:t>19/8/19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6150953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8F7F8-AF4C-3749-926E-631AE986FF2A}" type="datetimeFigureOut">
              <a:rPr kumimoji="1" lang="zh-CN" altLang="en-US" smtClean="0"/>
              <a:t>19/8/19</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145CD-735D-5444-AC45-95AFF677FB4D}" type="slidenum">
              <a:rPr kumimoji="1" lang="zh-CN" altLang="en-US" smtClean="0"/>
              <a:t>‹#›</a:t>
            </a:fld>
            <a:endParaRPr kumimoji="1" lang="zh-CN" altLang="en-US"/>
          </a:p>
        </p:txBody>
      </p:sp>
    </p:spTree>
    <p:extLst>
      <p:ext uri="{BB962C8B-B14F-4D97-AF65-F5344CB8AC3E}">
        <p14:creationId xmlns:p14="http://schemas.microsoft.com/office/powerpoint/2010/main" val="1604459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098421"/>
            <a:ext cx="9144000" cy="1470025"/>
          </a:xfrm>
        </p:spPr>
        <p:txBody>
          <a:bodyPr>
            <a:normAutofit/>
          </a:bodyPr>
          <a:lstStyle/>
          <a:p>
            <a:pPr>
              <a:lnSpc>
                <a:spcPct val="90000"/>
              </a:lnSpc>
            </a:pPr>
            <a:r>
              <a:rPr kumimoji="1" lang="en-US" altLang="zh-CN" dirty="0" smtClean="0"/>
              <a:t>Thinking about A New Mechanism for Huge Page Management</a:t>
            </a:r>
            <a:endParaRPr kumimoji="1" lang="zh-CN" altLang="en-US" dirty="0"/>
          </a:p>
        </p:txBody>
      </p:sp>
      <p:sp>
        <p:nvSpPr>
          <p:cNvPr id="3" name="副标题 2"/>
          <p:cNvSpPr>
            <a:spLocks noGrp="1"/>
          </p:cNvSpPr>
          <p:nvPr>
            <p:ph type="subTitle" idx="1"/>
          </p:nvPr>
        </p:nvSpPr>
        <p:spPr>
          <a:xfrm>
            <a:off x="0" y="3803730"/>
            <a:ext cx="9144000" cy="2971800"/>
          </a:xfrm>
        </p:spPr>
        <p:txBody>
          <a:bodyPr>
            <a:normAutofit/>
          </a:bodyPr>
          <a:lstStyle/>
          <a:p>
            <a:r>
              <a:rPr kumimoji="1" lang="en-US" altLang="zh-CN" b="1" dirty="0" smtClean="0">
                <a:solidFill>
                  <a:schemeClr val="tx1"/>
                </a:solidFill>
              </a:rPr>
              <a:t>Lei Liu</a:t>
            </a:r>
          </a:p>
          <a:p>
            <a:r>
              <a:rPr kumimoji="1" lang="en-US" altLang="zh-CN" smtClean="0">
                <a:solidFill>
                  <a:schemeClr val="tx1"/>
                </a:solidFill>
              </a:rPr>
              <a:t>with </a:t>
            </a:r>
            <a:r>
              <a:rPr kumimoji="1" lang="en-US" altLang="zh-CN" dirty="0" err="1" smtClean="0">
                <a:solidFill>
                  <a:schemeClr val="tx1"/>
                </a:solidFill>
              </a:rPr>
              <a:t>Xinyu</a:t>
            </a:r>
            <a:r>
              <a:rPr kumimoji="1" lang="en-US" altLang="zh-CN" dirty="0" smtClean="0">
                <a:solidFill>
                  <a:schemeClr val="tx1"/>
                </a:solidFill>
              </a:rPr>
              <a:t> Li, </a:t>
            </a:r>
            <a:r>
              <a:rPr kumimoji="1" lang="en-US" altLang="zh-CN" dirty="0" err="1" smtClean="0">
                <a:solidFill>
                  <a:schemeClr val="tx1"/>
                </a:solidFill>
              </a:rPr>
              <a:t>Shengjie</a:t>
            </a:r>
            <a:r>
              <a:rPr kumimoji="1" lang="en-US" altLang="zh-CN" dirty="0" smtClean="0">
                <a:solidFill>
                  <a:schemeClr val="tx1"/>
                </a:solidFill>
              </a:rPr>
              <a:t> Yang, Lu </a:t>
            </a:r>
            <a:r>
              <a:rPr kumimoji="1" lang="en-US" altLang="zh-CN" dirty="0" err="1" smtClean="0">
                <a:solidFill>
                  <a:schemeClr val="tx1"/>
                </a:solidFill>
              </a:rPr>
              <a:t>Peng</a:t>
            </a:r>
            <a:r>
              <a:rPr kumimoji="1" lang="en-US" altLang="zh-CN" dirty="0" smtClean="0">
                <a:solidFill>
                  <a:schemeClr val="tx1"/>
                </a:solidFill>
              </a:rPr>
              <a:t>, </a:t>
            </a:r>
            <a:r>
              <a:rPr kumimoji="1" lang="en-US" altLang="zh-CN" dirty="0" err="1" smtClean="0">
                <a:solidFill>
                  <a:schemeClr val="tx1"/>
                </a:solidFill>
              </a:rPr>
              <a:t>Jiefan</a:t>
            </a:r>
            <a:r>
              <a:rPr kumimoji="1" lang="en-US" altLang="zh-CN" dirty="0" smtClean="0">
                <a:solidFill>
                  <a:schemeClr val="tx1"/>
                </a:solidFill>
              </a:rPr>
              <a:t> </a:t>
            </a:r>
            <a:r>
              <a:rPr kumimoji="1" lang="en-US" altLang="zh-CN" dirty="0" err="1" smtClean="0">
                <a:solidFill>
                  <a:schemeClr val="tx1"/>
                </a:solidFill>
              </a:rPr>
              <a:t>Qiu</a:t>
            </a:r>
            <a:endParaRPr kumimoji="1" lang="en-US" altLang="zh-CN" dirty="0">
              <a:solidFill>
                <a:schemeClr val="tx1"/>
              </a:solidFill>
            </a:endParaRPr>
          </a:p>
          <a:p>
            <a:endParaRPr kumimoji="1" lang="en-US" altLang="zh-CN" dirty="0" smtClean="0">
              <a:solidFill>
                <a:schemeClr val="tx1"/>
              </a:solidFill>
            </a:endParaRPr>
          </a:p>
          <a:p>
            <a:endParaRPr kumimoji="1" lang="en-US" altLang="zh-CN" dirty="0" smtClean="0">
              <a:solidFill>
                <a:schemeClr val="tx1"/>
              </a:solidFill>
            </a:endParaRPr>
          </a:p>
          <a:p>
            <a:r>
              <a:rPr kumimoji="1" lang="en-US" altLang="zh-CN" dirty="0" smtClean="0">
                <a:solidFill>
                  <a:schemeClr val="tx1"/>
                </a:solidFill>
              </a:rPr>
              <a:t>ACM </a:t>
            </a:r>
            <a:r>
              <a:rPr kumimoji="1" lang="en-US" altLang="zh-CN" dirty="0" err="1" smtClean="0">
                <a:solidFill>
                  <a:schemeClr val="tx1"/>
                </a:solidFill>
              </a:rPr>
              <a:t>APSys</a:t>
            </a:r>
            <a:r>
              <a:rPr kumimoji="1" lang="en-US" altLang="zh-CN" dirty="0" smtClean="0">
                <a:solidFill>
                  <a:schemeClr val="tx1"/>
                </a:solidFill>
              </a:rPr>
              <a:t> </a:t>
            </a:r>
            <a:r>
              <a:rPr kumimoji="1" lang="mr-IN" altLang="zh-CN" dirty="0" smtClean="0">
                <a:solidFill>
                  <a:schemeClr val="tx1"/>
                </a:solidFill>
              </a:rPr>
              <a:t>–</a:t>
            </a:r>
            <a:r>
              <a:rPr kumimoji="1" lang="en-US" altLang="zh-CN" dirty="0" smtClean="0">
                <a:solidFill>
                  <a:schemeClr val="tx1"/>
                </a:solidFill>
              </a:rPr>
              <a:t> 2019, Hangzhou, China</a:t>
            </a:r>
            <a:endParaRPr kumimoji="1" lang="zh-CN" altLang="en-US" dirty="0">
              <a:solidFill>
                <a:schemeClr val="tx1"/>
              </a:solidFill>
            </a:endParaRPr>
          </a:p>
        </p:txBody>
      </p:sp>
      <p:sp>
        <p:nvSpPr>
          <p:cNvPr id="4" name="文本框 3"/>
          <p:cNvSpPr txBox="1"/>
          <p:nvPr/>
        </p:nvSpPr>
        <p:spPr>
          <a:xfrm>
            <a:off x="0" y="4925015"/>
            <a:ext cx="9144000" cy="584776"/>
          </a:xfrm>
          <a:prstGeom prst="rect">
            <a:avLst/>
          </a:prstGeom>
          <a:noFill/>
        </p:spPr>
        <p:txBody>
          <a:bodyPr wrap="square" rtlCol="0">
            <a:spAutoFit/>
          </a:bodyPr>
          <a:lstStyle/>
          <a:p>
            <a:pPr algn="ctr"/>
            <a:r>
              <a:rPr kumimoji="1" lang="en-US" altLang="zh-CN" sz="3200" b="1" dirty="0" smtClean="0"/>
              <a:t>Sys-Inventor Lab, SKLCA, ICT, CAS</a:t>
            </a:r>
            <a:r>
              <a:rPr kumimoji="1" lang="en-US" altLang="zh-CN" sz="3200" dirty="0" smtClean="0"/>
              <a:t>; LSU; ZJUT</a:t>
            </a:r>
            <a:endParaRPr kumimoji="1" lang="zh-CN" altLang="en-US" sz="3200" dirty="0"/>
          </a:p>
        </p:txBody>
      </p:sp>
      <p:pic>
        <p:nvPicPr>
          <p:cNvPr id="5" name="图片 4" descr="屏幕快照 2019-08-09 下午4.3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8400" cy="2081571"/>
          </a:xfrm>
          <a:prstGeom prst="rect">
            <a:avLst/>
          </a:prstGeom>
        </p:spPr>
      </p:pic>
    </p:spTree>
    <p:extLst>
      <p:ext uri="{BB962C8B-B14F-4D97-AF65-F5344CB8AC3E}">
        <p14:creationId xmlns:p14="http://schemas.microsoft.com/office/powerpoint/2010/main" val="33808138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3218"/>
            <a:ext cx="8229600" cy="1143000"/>
          </a:xfrm>
        </p:spPr>
        <p:txBody>
          <a:bodyPr/>
          <a:lstStyle/>
          <a:p>
            <a:r>
              <a:rPr kumimoji="1" lang="en-US" altLang="zh-CN" dirty="0" smtClean="0"/>
              <a:t>Huge Page </a:t>
            </a:r>
            <a:r>
              <a:rPr kumimoji="1" lang="mr-IN" altLang="zh-CN" dirty="0" smtClean="0"/>
              <a:t>–</a:t>
            </a:r>
            <a:r>
              <a:rPr kumimoji="1" lang="en-US" altLang="zh-CN" dirty="0" smtClean="0"/>
              <a:t> 2MB or More</a:t>
            </a:r>
            <a:endParaRPr kumimoji="1" lang="zh-CN" altLang="en-US" dirty="0"/>
          </a:p>
        </p:txBody>
      </p:sp>
      <p:sp>
        <p:nvSpPr>
          <p:cNvPr id="4" name="内容占位符 2"/>
          <p:cNvSpPr>
            <a:spLocks noGrp="1"/>
          </p:cNvSpPr>
          <p:nvPr>
            <p:ph idx="1"/>
          </p:nvPr>
        </p:nvSpPr>
        <p:spPr>
          <a:xfrm>
            <a:off x="0" y="1409709"/>
            <a:ext cx="9144000" cy="5194920"/>
          </a:xfrm>
        </p:spPr>
        <p:txBody>
          <a:bodyPr>
            <a:normAutofit fontScale="85000" lnSpcReduction="10000"/>
          </a:bodyPr>
          <a:lstStyle/>
          <a:p>
            <a:pPr algn="just"/>
            <a:r>
              <a:rPr kumimoji="1" lang="en-US" altLang="zh-CN" dirty="0" smtClean="0"/>
              <a:t>Huge Page seems a better solution</a:t>
            </a:r>
          </a:p>
          <a:p>
            <a:pPr marL="0" indent="0" algn="just">
              <a:buNone/>
            </a:pPr>
            <a:r>
              <a:rPr kumimoji="1" lang="en-US" altLang="zh-CN" b="1" dirty="0" smtClean="0">
                <a:solidFill>
                  <a:srgbClr val="FF6600"/>
                </a:solidFill>
              </a:rPr>
              <a:t>Advantages:</a:t>
            </a:r>
          </a:p>
          <a:p>
            <a:pPr algn="just">
              <a:buFontTx/>
              <a:buChar char="-"/>
            </a:pPr>
            <a:r>
              <a:rPr kumimoji="1" lang="en-US" altLang="zh-CN" dirty="0" smtClean="0"/>
              <a:t>Reducing address translation overheads for modern data processing applications, as TLB scaling has not caught up with the growth of memory capacity in recent times</a:t>
            </a:r>
          </a:p>
          <a:p>
            <a:pPr algn="just">
              <a:buFontTx/>
              <a:buChar char="-"/>
            </a:pPr>
            <a:r>
              <a:rPr kumimoji="1" lang="en-US" altLang="zh-CN" dirty="0" smtClean="0"/>
              <a:t>Minimizing CPU time spent in performing page table lookups by reducing TLB misses </a:t>
            </a:r>
            <a:r>
              <a:rPr kumimoji="1" lang="en-US" altLang="zh-CN" dirty="0"/>
              <a:t>[A. </a:t>
            </a:r>
            <a:r>
              <a:rPr kumimoji="1" lang="en-US" altLang="zh-CN" dirty="0" err="1"/>
              <a:t>Panwar</a:t>
            </a:r>
            <a:r>
              <a:rPr kumimoji="1" lang="en-US" altLang="zh-CN" dirty="0"/>
              <a:t> et al, ASPLOS-2019</a:t>
            </a:r>
            <a:r>
              <a:rPr kumimoji="1" lang="en-US" altLang="zh-CN" dirty="0" smtClean="0"/>
              <a:t>]</a:t>
            </a:r>
          </a:p>
          <a:p>
            <a:pPr marL="0" indent="0" algn="just">
              <a:buNone/>
            </a:pPr>
            <a:r>
              <a:rPr kumimoji="1" lang="en-US" altLang="zh-CN" b="1" dirty="0" smtClean="0">
                <a:solidFill>
                  <a:srgbClr val="660066"/>
                </a:solidFill>
              </a:rPr>
              <a:t>Shortcomings:</a:t>
            </a:r>
          </a:p>
          <a:p>
            <a:pPr algn="just">
              <a:buFontTx/>
              <a:buChar char="-"/>
            </a:pPr>
            <a:r>
              <a:rPr kumimoji="1" lang="en-US" altLang="zh-CN" dirty="0" smtClean="0"/>
              <a:t>Low utilization </a:t>
            </a:r>
            <a:r>
              <a:rPr kumimoji="1" lang="en-US" altLang="zh-CN" dirty="0" smtClean="0">
                <a:sym typeface="Wingdings"/>
              </a:rPr>
              <a:t> Memory bloating/wasting</a:t>
            </a:r>
          </a:p>
          <a:p>
            <a:pPr algn="just">
              <a:buFontTx/>
              <a:buChar char="-"/>
            </a:pPr>
            <a:r>
              <a:rPr kumimoji="1" lang="en-US" altLang="zh-CN" dirty="0" smtClean="0"/>
              <a:t>Compaction when allocating due to fragments </a:t>
            </a:r>
            <a:r>
              <a:rPr kumimoji="1" lang="en-US" altLang="zh-CN" dirty="0" smtClean="0">
                <a:sym typeface="Wingdings"/>
              </a:rPr>
              <a:t> Latency spiking</a:t>
            </a:r>
          </a:p>
          <a:p>
            <a:pPr algn="just">
              <a:buFontTx/>
              <a:buChar char="-"/>
            </a:pPr>
            <a:r>
              <a:rPr kumimoji="1" lang="en-US" altLang="zh-CN" dirty="0" smtClean="0"/>
              <a:t>Unfair performance variability</a:t>
            </a:r>
            <a:endParaRPr kumimoji="1" lang="zh-CN" altLang="en-US" dirty="0"/>
          </a:p>
        </p:txBody>
      </p:sp>
      <p:pic>
        <p:nvPicPr>
          <p:cNvPr id="3" name="图片 2" descr="屏幕快照 2019-08-07 下午8.39.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399" y="1516917"/>
            <a:ext cx="3231604" cy="2763022"/>
          </a:xfrm>
          <a:prstGeom prst="rect">
            <a:avLst/>
          </a:prstGeom>
        </p:spPr>
      </p:pic>
    </p:spTree>
    <p:extLst>
      <p:ext uri="{BB962C8B-B14F-4D97-AF65-F5344CB8AC3E}">
        <p14:creationId xmlns:p14="http://schemas.microsoft.com/office/powerpoint/2010/main" val="9946958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438599"/>
            <a:ext cx="9144000" cy="1143000"/>
          </a:xfrm>
        </p:spPr>
        <p:txBody>
          <a:bodyPr/>
          <a:lstStyle/>
          <a:p>
            <a:r>
              <a:rPr kumimoji="1" lang="en-US" altLang="zh-CN" dirty="0" smtClean="0"/>
              <a:t>Our Solution -</a:t>
            </a:r>
            <a:endParaRPr kumimoji="1" lang="zh-CN" altLang="en-US" dirty="0"/>
          </a:p>
        </p:txBody>
      </p:sp>
      <p:sp>
        <p:nvSpPr>
          <p:cNvPr id="4" name="文本框 3"/>
          <p:cNvSpPr txBox="1"/>
          <p:nvPr/>
        </p:nvSpPr>
        <p:spPr>
          <a:xfrm>
            <a:off x="0" y="2492591"/>
            <a:ext cx="9144000" cy="615553"/>
          </a:xfrm>
          <a:prstGeom prst="rect">
            <a:avLst/>
          </a:prstGeom>
          <a:noFill/>
        </p:spPr>
        <p:txBody>
          <a:bodyPr wrap="square" rtlCol="0">
            <a:spAutoFit/>
          </a:bodyPr>
          <a:lstStyle/>
          <a:p>
            <a:pPr algn="ctr"/>
            <a:r>
              <a:rPr kumimoji="1" lang="en-US" altLang="zh-CN" sz="3400" b="1" dirty="0" smtClean="0"/>
              <a:t>A new Mechanism for Huge Page Management</a:t>
            </a:r>
            <a:endParaRPr kumimoji="1" lang="zh-CN" altLang="en-US" sz="3400" b="1" dirty="0"/>
          </a:p>
        </p:txBody>
      </p:sp>
      <p:sp>
        <p:nvSpPr>
          <p:cNvPr id="5" name="标题 1"/>
          <p:cNvSpPr txBox="1">
            <a:spLocks/>
          </p:cNvSpPr>
          <p:nvPr/>
        </p:nvSpPr>
        <p:spPr>
          <a:xfrm>
            <a:off x="0" y="3397633"/>
            <a:ext cx="91440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3400" b="1" dirty="0" smtClean="0"/>
              <a:t>Make OS Know More about Huge Page </a:t>
            </a:r>
            <a:endParaRPr kumimoji="1" lang="zh-CN" altLang="en-US" sz="3400" b="1" dirty="0"/>
          </a:p>
        </p:txBody>
      </p:sp>
      <p:sp>
        <p:nvSpPr>
          <p:cNvPr id="6" name="标题 1"/>
          <p:cNvSpPr txBox="1">
            <a:spLocks/>
          </p:cNvSpPr>
          <p:nvPr/>
        </p:nvSpPr>
        <p:spPr>
          <a:xfrm>
            <a:off x="0" y="4768521"/>
            <a:ext cx="91440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3400" b="1" dirty="0" smtClean="0"/>
              <a:t>Use the information to Manage Memory System within a low overhead </a:t>
            </a:r>
            <a:endParaRPr kumimoji="1" lang="zh-CN" altLang="en-US" sz="3400" b="1" dirty="0"/>
          </a:p>
        </p:txBody>
      </p:sp>
      <p:sp>
        <p:nvSpPr>
          <p:cNvPr id="3" name="下箭头 2"/>
          <p:cNvSpPr/>
          <p:nvPr/>
        </p:nvSpPr>
        <p:spPr>
          <a:xfrm>
            <a:off x="4322848" y="3175432"/>
            <a:ext cx="344818" cy="542153"/>
          </a:xfrm>
          <a:prstGeom prst="downArrow">
            <a:avLst/>
          </a:prstGeom>
          <a:noFill/>
          <a:ln w="571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下箭头 7"/>
          <p:cNvSpPr/>
          <p:nvPr/>
        </p:nvSpPr>
        <p:spPr>
          <a:xfrm>
            <a:off x="4340688" y="4295097"/>
            <a:ext cx="344818" cy="542153"/>
          </a:xfrm>
          <a:prstGeom prst="downArrow">
            <a:avLst/>
          </a:prstGeom>
          <a:noFill/>
          <a:ln w="571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39651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982"/>
            <a:ext cx="8229600" cy="1143000"/>
          </a:xfrm>
        </p:spPr>
        <p:txBody>
          <a:bodyPr/>
          <a:lstStyle/>
          <a:p>
            <a:r>
              <a:rPr kumimoji="1" lang="en-US" altLang="zh-CN" dirty="0" smtClean="0"/>
              <a:t>How? </a:t>
            </a:r>
            <a:r>
              <a:rPr kumimoji="1" lang="mr-IN" altLang="zh-CN" dirty="0" smtClean="0"/>
              <a:t>–</a:t>
            </a:r>
            <a:r>
              <a:rPr kumimoji="1" lang="en-US" altLang="zh-CN" dirty="0" smtClean="0"/>
              <a:t> </a:t>
            </a:r>
            <a:r>
              <a:rPr kumimoji="1" lang="en-US" altLang="zh-CN" dirty="0" err="1" smtClean="0"/>
              <a:t>SysMon</a:t>
            </a:r>
            <a:r>
              <a:rPr kumimoji="1" lang="en-US" altLang="zh-CN" dirty="0" smtClean="0"/>
              <a:t>-H</a:t>
            </a:r>
            <a:endParaRPr kumimoji="1" lang="zh-CN" altLang="en-US" dirty="0"/>
          </a:p>
        </p:txBody>
      </p:sp>
      <p:sp>
        <p:nvSpPr>
          <p:cNvPr id="5" name="文本框 4"/>
          <p:cNvSpPr txBox="1"/>
          <p:nvPr/>
        </p:nvSpPr>
        <p:spPr>
          <a:xfrm>
            <a:off x="12959" y="510324"/>
            <a:ext cx="9144000" cy="745845"/>
          </a:xfrm>
          <a:prstGeom prst="rect">
            <a:avLst/>
          </a:prstGeom>
          <a:noFill/>
        </p:spPr>
        <p:txBody>
          <a:bodyPr wrap="square" rtlCol="0">
            <a:spAutoFit/>
          </a:bodyPr>
          <a:lstStyle/>
          <a:p>
            <a:pPr algn="just">
              <a:lnSpc>
                <a:spcPct val="80000"/>
              </a:lnSpc>
            </a:pPr>
            <a:r>
              <a:rPr kumimoji="1" lang="en-US" altLang="zh-CN" sz="2600" b="1" dirty="0" smtClean="0">
                <a:solidFill>
                  <a:schemeClr val="accent2">
                    <a:lumMod val="75000"/>
                  </a:schemeClr>
                </a:solidFill>
              </a:rPr>
              <a:t>Monitoring TLB misses to figure out the Hot regions in which huge pages are accessed frequently.</a:t>
            </a:r>
            <a:endParaRPr kumimoji="1" lang="zh-CN" altLang="en-US" sz="2600" b="1" dirty="0">
              <a:solidFill>
                <a:schemeClr val="accent2">
                  <a:lumMod val="75000"/>
                </a:schemeClr>
              </a:solidFill>
            </a:endParaRPr>
          </a:p>
        </p:txBody>
      </p:sp>
      <p:sp>
        <p:nvSpPr>
          <p:cNvPr id="6" name="文本框 5"/>
          <p:cNvSpPr txBox="1"/>
          <p:nvPr/>
        </p:nvSpPr>
        <p:spPr>
          <a:xfrm>
            <a:off x="0" y="5456203"/>
            <a:ext cx="9144000" cy="1446550"/>
          </a:xfrm>
          <a:prstGeom prst="rect">
            <a:avLst/>
          </a:prstGeom>
          <a:noFill/>
        </p:spPr>
        <p:txBody>
          <a:bodyPr wrap="square" rtlCol="0">
            <a:spAutoFit/>
          </a:bodyPr>
          <a:lstStyle/>
          <a:p>
            <a:pPr algn="just"/>
            <a:r>
              <a:rPr kumimoji="1" lang="en-US" altLang="zh-CN" sz="2200" b="1" dirty="0" smtClean="0"/>
              <a:t>An effective method as:</a:t>
            </a:r>
          </a:p>
          <a:p>
            <a:pPr algn="just"/>
            <a:r>
              <a:rPr kumimoji="1" lang="en-US" altLang="zh-CN" sz="2200" dirty="0" smtClean="0"/>
              <a:t>1. Cold pages have only a small num. of TLB misses, but </a:t>
            </a:r>
            <a:r>
              <a:rPr kumimoji="1" lang="en-US" altLang="zh-CN" sz="2200" b="1" dirty="0" smtClean="0">
                <a:solidFill>
                  <a:srgbClr val="953735"/>
                </a:solidFill>
              </a:rPr>
              <a:t>Hot pages have a lot</a:t>
            </a:r>
            <a:r>
              <a:rPr kumimoji="1" lang="en-US" altLang="zh-CN" sz="2200" dirty="0" smtClean="0"/>
              <a:t>.</a:t>
            </a:r>
          </a:p>
          <a:p>
            <a:pPr algn="just"/>
            <a:r>
              <a:rPr kumimoji="1" lang="en-US" altLang="zh-CN" sz="2200" dirty="0" smtClean="0"/>
              <a:t>2. Page’s TLB entry has the almost equal opportunity to be swapped out. [B. Gras, et al, in USENIX Security 2018]</a:t>
            </a:r>
            <a:endParaRPr kumimoji="1" lang="zh-CN" altLang="en-US" sz="2200" dirty="0"/>
          </a:p>
        </p:txBody>
      </p:sp>
      <p:pic>
        <p:nvPicPr>
          <p:cNvPr id="3" name="图片 2" descr="屏幕快照 2019-08-19 上午12.56.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58" y="1177364"/>
            <a:ext cx="5970102" cy="4423001"/>
          </a:xfrm>
          <a:prstGeom prst="rect">
            <a:avLst/>
          </a:prstGeom>
        </p:spPr>
      </p:pic>
      <p:sp>
        <p:nvSpPr>
          <p:cNvPr id="7" name="文本框 6"/>
          <p:cNvSpPr txBox="1"/>
          <p:nvPr/>
        </p:nvSpPr>
        <p:spPr>
          <a:xfrm>
            <a:off x="2048934" y="1265537"/>
            <a:ext cx="778933" cy="430887"/>
          </a:xfrm>
          <a:prstGeom prst="rect">
            <a:avLst/>
          </a:prstGeom>
          <a:noFill/>
        </p:spPr>
        <p:txBody>
          <a:bodyPr wrap="square" rtlCol="0">
            <a:spAutoFit/>
          </a:bodyPr>
          <a:lstStyle/>
          <a:p>
            <a:r>
              <a:rPr kumimoji="1" lang="en-US" altLang="zh-CN" sz="2200" dirty="0" err="1" smtClean="0"/>
              <a:t>mcf</a:t>
            </a:r>
            <a:endParaRPr kumimoji="1" lang="zh-CN" altLang="en-US" sz="2200" dirty="0"/>
          </a:p>
        </p:txBody>
      </p:sp>
      <p:sp>
        <p:nvSpPr>
          <p:cNvPr id="8" name="文本框 7"/>
          <p:cNvSpPr txBox="1"/>
          <p:nvPr/>
        </p:nvSpPr>
        <p:spPr>
          <a:xfrm>
            <a:off x="5181601" y="1254836"/>
            <a:ext cx="1490133" cy="430887"/>
          </a:xfrm>
          <a:prstGeom prst="rect">
            <a:avLst/>
          </a:prstGeom>
          <a:noFill/>
        </p:spPr>
        <p:txBody>
          <a:bodyPr wrap="square" rtlCol="0">
            <a:spAutoFit/>
          </a:bodyPr>
          <a:lstStyle/>
          <a:p>
            <a:r>
              <a:rPr kumimoji="1" lang="en-US" altLang="zh-CN" sz="2200" dirty="0" err="1" smtClean="0"/>
              <a:t>deepsjeng</a:t>
            </a:r>
            <a:endParaRPr kumimoji="1" lang="zh-CN" altLang="en-US" sz="2200" dirty="0"/>
          </a:p>
        </p:txBody>
      </p:sp>
      <p:sp>
        <p:nvSpPr>
          <p:cNvPr id="9" name="文本框 8"/>
          <p:cNvSpPr txBox="1"/>
          <p:nvPr/>
        </p:nvSpPr>
        <p:spPr>
          <a:xfrm>
            <a:off x="2573867" y="3500738"/>
            <a:ext cx="1794934" cy="430887"/>
          </a:xfrm>
          <a:prstGeom prst="rect">
            <a:avLst/>
          </a:prstGeom>
          <a:noFill/>
        </p:spPr>
        <p:txBody>
          <a:bodyPr wrap="square" rtlCol="0">
            <a:spAutoFit/>
          </a:bodyPr>
          <a:lstStyle/>
          <a:p>
            <a:r>
              <a:rPr kumimoji="1" lang="en-US" altLang="zh-CN" sz="2200" dirty="0" err="1" smtClean="0"/>
              <a:t>Memcached</a:t>
            </a:r>
            <a:endParaRPr kumimoji="1" lang="zh-CN" altLang="en-US" sz="2200" dirty="0"/>
          </a:p>
        </p:txBody>
      </p:sp>
      <p:sp>
        <p:nvSpPr>
          <p:cNvPr id="10" name="文本框 9"/>
          <p:cNvSpPr txBox="1"/>
          <p:nvPr/>
        </p:nvSpPr>
        <p:spPr>
          <a:xfrm>
            <a:off x="6570134" y="3483808"/>
            <a:ext cx="863596" cy="430887"/>
          </a:xfrm>
          <a:prstGeom prst="rect">
            <a:avLst/>
          </a:prstGeom>
          <a:noFill/>
        </p:spPr>
        <p:txBody>
          <a:bodyPr wrap="square" rtlCol="0">
            <a:spAutoFit/>
          </a:bodyPr>
          <a:lstStyle/>
          <a:p>
            <a:r>
              <a:rPr kumimoji="1" lang="en-US" altLang="zh-CN" sz="2200" dirty="0" err="1" smtClean="0"/>
              <a:t>Redis</a:t>
            </a:r>
            <a:endParaRPr kumimoji="1" lang="zh-CN" altLang="en-US" sz="2200" dirty="0"/>
          </a:p>
        </p:txBody>
      </p:sp>
    </p:spTree>
    <p:extLst>
      <p:ext uri="{BB962C8B-B14F-4D97-AF65-F5344CB8AC3E}">
        <p14:creationId xmlns:p14="http://schemas.microsoft.com/office/powerpoint/2010/main" val="21547164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57" y="12940"/>
            <a:ext cx="9132943" cy="1143000"/>
          </a:xfrm>
        </p:spPr>
        <p:txBody>
          <a:bodyPr>
            <a:normAutofit/>
          </a:bodyPr>
          <a:lstStyle/>
          <a:p>
            <a:r>
              <a:rPr kumimoji="1" lang="en-US" altLang="zh-CN" sz="4200" dirty="0" smtClean="0"/>
              <a:t>The Overall Working Flow of </a:t>
            </a:r>
            <a:r>
              <a:rPr kumimoji="1" lang="en-US" altLang="zh-CN" sz="4200" dirty="0" err="1" smtClean="0"/>
              <a:t>SysMon</a:t>
            </a:r>
            <a:r>
              <a:rPr kumimoji="1" lang="en-US" altLang="zh-CN" sz="4200" dirty="0" smtClean="0"/>
              <a:t>-H</a:t>
            </a:r>
            <a:endParaRPr kumimoji="1" lang="zh-CN" altLang="en-US" sz="4200" dirty="0"/>
          </a:p>
        </p:txBody>
      </p:sp>
      <p:pic>
        <p:nvPicPr>
          <p:cNvPr id="4" name="图片 3" descr="屏幕快照 2019-08-08 下午10.06.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648"/>
            <a:ext cx="9144000" cy="1660634"/>
          </a:xfrm>
          <a:prstGeom prst="rect">
            <a:avLst/>
          </a:prstGeom>
        </p:spPr>
      </p:pic>
      <p:sp>
        <p:nvSpPr>
          <p:cNvPr id="5" name="矩形 4"/>
          <p:cNvSpPr/>
          <p:nvPr/>
        </p:nvSpPr>
        <p:spPr>
          <a:xfrm>
            <a:off x="6243870" y="1655303"/>
            <a:ext cx="2818487" cy="952500"/>
          </a:xfrm>
          <a:prstGeom prst="rect">
            <a:avLst/>
          </a:prstGeom>
          <a:noFill/>
          <a:ln w="5715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左大括号 5"/>
          <p:cNvSpPr/>
          <p:nvPr/>
        </p:nvSpPr>
        <p:spPr>
          <a:xfrm rot="16200000">
            <a:off x="2015848" y="1769545"/>
            <a:ext cx="272704" cy="2626179"/>
          </a:xfrm>
          <a:prstGeom prst="leftBrace">
            <a:avLst/>
          </a:prstGeom>
          <a:ln w="57150" cmpd="sng">
            <a:solidFill>
              <a:srgbClr val="8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7" name="左大括号 6"/>
          <p:cNvSpPr/>
          <p:nvPr/>
        </p:nvSpPr>
        <p:spPr>
          <a:xfrm rot="16200000">
            <a:off x="4756781" y="1805099"/>
            <a:ext cx="272704" cy="2550883"/>
          </a:xfrm>
          <a:prstGeom prst="leftBrace">
            <a:avLst/>
          </a:prstGeom>
          <a:ln w="57150" cmpd="sng">
            <a:solidFill>
              <a:srgbClr val="8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8" name="文本框 7"/>
          <p:cNvSpPr txBox="1"/>
          <p:nvPr/>
        </p:nvSpPr>
        <p:spPr>
          <a:xfrm>
            <a:off x="1687288" y="3158012"/>
            <a:ext cx="1170215" cy="461665"/>
          </a:xfrm>
          <a:prstGeom prst="rect">
            <a:avLst/>
          </a:prstGeom>
          <a:noFill/>
        </p:spPr>
        <p:txBody>
          <a:bodyPr wrap="square" rtlCol="0">
            <a:spAutoFit/>
          </a:bodyPr>
          <a:lstStyle/>
          <a:p>
            <a:r>
              <a:rPr kumimoji="1" lang="en-US" altLang="zh-CN" sz="2400" b="1" dirty="0" smtClean="0"/>
              <a:t>Step 1</a:t>
            </a:r>
            <a:endParaRPr kumimoji="1" lang="zh-CN" altLang="en-US" sz="2400" b="1" dirty="0"/>
          </a:p>
        </p:txBody>
      </p:sp>
      <p:sp>
        <p:nvSpPr>
          <p:cNvPr id="9" name="文本框 8"/>
          <p:cNvSpPr txBox="1"/>
          <p:nvPr/>
        </p:nvSpPr>
        <p:spPr>
          <a:xfrm>
            <a:off x="4425050" y="3169678"/>
            <a:ext cx="1153884" cy="461665"/>
          </a:xfrm>
          <a:prstGeom prst="rect">
            <a:avLst/>
          </a:prstGeom>
          <a:noFill/>
        </p:spPr>
        <p:txBody>
          <a:bodyPr wrap="square" rtlCol="0">
            <a:spAutoFit/>
          </a:bodyPr>
          <a:lstStyle/>
          <a:p>
            <a:r>
              <a:rPr kumimoji="1" lang="en-US" altLang="zh-CN" sz="2400" b="1" dirty="0" smtClean="0"/>
              <a:t>Step 2</a:t>
            </a:r>
            <a:endParaRPr kumimoji="1" lang="zh-CN" altLang="en-US" sz="2400" b="1" dirty="0"/>
          </a:p>
        </p:txBody>
      </p:sp>
      <p:sp>
        <p:nvSpPr>
          <p:cNvPr id="10" name="文本框 9"/>
          <p:cNvSpPr txBox="1"/>
          <p:nvPr/>
        </p:nvSpPr>
        <p:spPr>
          <a:xfrm>
            <a:off x="1" y="6179573"/>
            <a:ext cx="9144000" cy="630942"/>
          </a:xfrm>
          <a:prstGeom prst="rect">
            <a:avLst/>
          </a:prstGeom>
          <a:noFill/>
        </p:spPr>
        <p:txBody>
          <a:bodyPr wrap="square" rtlCol="0">
            <a:spAutoFit/>
          </a:bodyPr>
          <a:lstStyle/>
          <a:p>
            <a:pPr algn="ctr"/>
            <a:r>
              <a:rPr kumimoji="1" lang="en-US" altLang="zh-CN" sz="3500" b="1" dirty="0" smtClean="0">
                <a:solidFill>
                  <a:srgbClr val="800000"/>
                </a:solidFill>
              </a:rPr>
              <a:t>All in OS Kernel </a:t>
            </a:r>
          </a:p>
        </p:txBody>
      </p:sp>
      <p:sp>
        <p:nvSpPr>
          <p:cNvPr id="11" name="文本框 10"/>
          <p:cNvSpPr txBox="1"/>
          <p:nvPr/>
        </p:nvSpPr>
        <p:spPr>
          <a:xfrm>
            <a:off x="11057" y="3740200"/>
            <a:ext cx="9144000" cy="2569935"/>
          </a:xfrm>
          <a:prstGeom prst="rect">
            <a:avLst/>
          </a:prstGeom>
          <a:noFill/>
        </p:spPr>
        <p:txBody>
          <a:bodyPr wrap="square" rtlCol="0">
            <a:spAutoFit/>
          </a:bodyPr>
          <a:lstStyle/>
          <a:p>
            <a:pPr algn="just"/>
            <a:r>
              <a:rPr kumimoji="1" lang="en-US" altLang="zh-CN" sz="2400" b="1" dirty="0" smtClean="0">
                <a:solidFill>
                  <a:srgbClr val="000000"/>
                </a:solidFill>
              </a:rPr>
              <a:t>Step1:</a:t>
            </a:r>
            <a:r>
              <a:rPr kumimoji="1" lang="en-US" altLang="zh-CN" sz="2400" dirty="0" smtClean="0">
                <a:solidFill>
                  <a:srgbClr val="000000"/>
                </a:solidFill>
              </a:rPr>
              <a:t> </a:t>
            </a:r>
            <a:r>
              <a:rPr kumimoji="1" lang="en-US" altLang="zh-CN" sz="2400" dirty="0" smtClean="0"/>
              <a:t>Monitoring TLB misses to figure out the </a:t>
            </a:r>
            <a:r>
              <a:rPr kumimoji="1" lang="en-US" altLang="zh-CN" sz="2400" b="1" dirty="0" smtClean="0">
                <a:solidFill>
                  <a:srgbClr val="800000"/>
                </a:solidFill>
              </a:rPr>
              <a:t>Hot regions</a:t>
            </a:r>
            <a:r>
              <a:rPr kumimoji="1" lang="en-US" altLang="zh-CN" sz="2400" dirty="0" smtClean="0">
                <a:solidFill>
                  <a:srgbClr val="800000"/>
                </a:solidFill>
              </a:rPr>
              <a:t> </a:t>
            </a:r>
            <a:r>
              <a:rPr kumimoji="1" lang="en-US" altLang="zh-CN" sz="2400" dirty="0" smtClean="0"/>
              <a:t>in memory </a:t>
            </a:r>
            <a:r>
              <a:rPr kumimoji="1" lang="en-US" altLang="zh-CN" sz="2400" dirty="0" smtClean="0">
                <a:solidFill>
                  <a:srgbClr val="000000"/>
                </a:solidFill>
              </a:rPr>
              <a:t>space;</a:t>
            </a:r>
          </a:p>
          <a:p>
            <a:pPr algn="just"/>
            <a:r>
              <a:rPr kumimoji="1" lang="en-US" altLang="zh-CN" sz="2400" b="1" dirty="0" smtClean="0">
                <a:solidFill>
                  <a:srgbClr val="000000"/>
                </a:solidFill>
              </a:rPr>
              <a:t>Step2:</a:t>
            </a:r>
            <a:r>
              <a:rPr kumimoji="1" lang="en-US" altLang="zh-CN" sz="2400" dirty="0" smtClean="0">
                <a:solidFill>
                  <a:srgbClr val="000000"/>
                </a:solidFill>
              </a:rPr>
              <a:t> </a:t>
            </a:r>
            <a:r>
              <a:rPr kumimoji="1" lang="en-US" altLang="zh-CN" sz="2400" dirty="0" smtClean="0"/>
              <a:t>Monitoring </a:t>
            </a:r>
            <a:r>
              <a:rPr kumimoji="1" lang="en-US" altLang="zh-CN" sz="2400" dirty="0" err="1" smtClean="0"/>
              <a:t>access_bit</a:t>
            </a:r>
            <a:r>
              <a:rPr kumimoji="1" lang="en-US" altLang="zh-CN" sz="2400" dirty="0" smtClean="0"/>
              <a:t> in PTEs for</a:t>
            </a:r>
            <a:r>
              <a:rPr kumimoji="1" lang="en-US" altLang="zh-CN" sz="2400" dirty="0" smtClean="0">
                <a:solidFill>
                  <a:srgbClr val="800000"/>
                </a:solidFill>
              </a:rPr>
              <a:t> </a:t>
            </a:r>
            <a:r>
              <a:rPr kumimoji="1" lang="en-US" altLang="zh-CN" sz="2400" b="1" dirty="0" smtClean="0">
                <a:solidFill>
                  <a:schemeClr val="tx2">
                    <a:lumMod val="60000"/>
                    <a:lumOff val="40000"/>
                  </a:schemeClr>
                </a:solidFill>
              </a:rPr>
              <a:t>Cold regions</a:t>
            </a:r>
            <a:r>
              <a:rPr kumimoji="1" lang="en-US" altLang="zh-CN" sz="2400" dirty="0" smtClean="0">
                <a:solidFill>
                  <a:schemeClr val="tx2">
                    <a:lumMod val="60000"/>
                    <a:lumOff val="40000"/>
                  </a:schemeClr>
                </a:solidFill>
              </a:rPr>
              <a:t> </a:t>
            </a:r>
            <a:r>
              <a:rPr kumimoji="1" lang="en-US" altLang="zh-CN" sz="2400" dirty="0" smtClean="0">
                <a:solidFill>
                  <a:srgbClr val="000000"/>
                </a:solidFill>
              </a:rPr>
              <a:t>to further check the pages classified as cold ones incorrectly.</a:t>
            </a:r>
          </a:p>
          <a:p>
            <a:pPr algn="just"/>
            <a:endParaRPr kumimoji="1" lang="en-US" altLang="zh-CN" sz="1000" dirty="0" smtClean="0">
              <a:solidFill>
                <a:srgbClr val="000000"/>
              </a:solidFill>
            </a:endParaRPr>
          </a:p>
          <a:p>
            <a:pPr algn="just"/>
            <a:endParaRPr kumimoji="1" lang="en-US" altLang="zh-CN" sz="300" dirty="0" smtClean="0">
              <a:solidFill>
                <a:srgbClr val="800000"/>
              </a:solidFill>
            </a:endParaRPr>
          </a:p>
          <a:p>
            <a:pPr algn="just"/>
            <a:r>
              <a:rPr kumimoji="1" lang="en-US" altLang="zh-CN" sz="2400" dirty="0" smtClean="0">
                <a:solidFill>
                  <a:srgbClr val="000000"/>
                </a:solidFill>
              </a:rPr>
              <a:t>After sampling, the OS kernel components will re-organize the huge pages accordingly into </a:t>
            </a:r>
            <a:r>
              <a:rPr kumimoji="1" lang="en-US" altLang="zh-CN" sz="2400" b="1" dirty="0" smtClean="0">
                <a:solidFill>
                  <a:srgbClr val="77933C"/>
                </a:solidFill>
              </a:rPr>
              <a:t>H-Tree</a:t>
            </a:r>
            <a:r>
              <a:rPr kumimoji="1" lang="en-US" altLang="zh-CN" sz="2400" dirty="0" smtClean="0">
                <a:solidFill>
                  <a:srgbClr val="000000"/>
                </a:solidFill>
              </a:rPr>
              <a:t>.</a:t>
            </a:r>
            <a:endParaRPr kumimoji="1" lang="zh-CN" altLang="en-US" sz="2400" dirty="0">
              <a:solidFill>
                <a:srgbClr val="000000"/>
              </a:solidFill>
            </a:endParaRPr>
          </a:p>
        </p:txBody>
      </p:sp>
    </p:spTree>
    <p:extLst>
      <p:ext uri="{BB962C8B-B14F-4D97-AF65-F5344CB8AC3E}">
        <p14:creationId xmlns:p14="http://schemas.microsoft.com/office/powerpoint/2010/main" val="387262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快照 2019-08-08 下午11.32.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075" y="1391759"/>
            <a:ext cx="6291942" cy="2903973"/>
          </a:xfrm>
          <a:prstGeom prst="rect">
            <a:avLst/>
          </a:prstGeom>
        </p:spPr>
      </p:pic>
      <p:sp>
        <p:nvSpPr>
          <p:cNvPr id="2" name="标题 1"/>
          <p:cNvSpPr>
            <a:spLocks noGrp="1"/>
          </p:cNvSpPr>
          <p:nvPr>
            <p:ph type="title"/>
          </p:nvPr>
        </p:nvSpPr>
        <p:spPr>
          <a:xfrm>
            <a:off x="1" y="5243"/>
            <a:ext cx="9143999" cy="1143000"/>
          </a:xfrm>
        </p:spPr>
        <p:txBody>
          <a:bodyPr>
            <a:normAutofit fontScale="90000"/>
          </a:bodyPr>
          <a:lstStyle/>
          <a:p>
            <a:r>
              <a:rPr kumimoji="1" lang="en-US" altLang="zh-CN" b="1" dirty="0" smtClean="0">
                <a:solidFill>
                  <a:schemeClr val="accent3">
                    <a:lumMod val="75000"/>
                  </a:schemeClr>
                </a:solidFill>
              </a:rPr>
              <a:t>H-Tree</a:t>
            </a:r>
            <a:r>
              <a:rPr kumimoji="1" lang="en-US" altLang="zh-CN" dirty="0" smtClean="0"/>
              <a:t>: Buddy System is Not the Original</a:t>
            </a:r>
            <a:endParaRPr kumimoji="1" lang="zh-CN" altLang="en-US" dirty="0"/>
          </a:p>
        </p:txBody>
      </p:sp>
      <p:cxnSp>
        <p:nvCxnSpPr>
          <p:cNvPr id="7" name="直线箭头连接符 6"/>
          <p:cNvCxnSpPr/>
          <p:nvPr/>
        </p:nvCxnSpPr>
        <p:spPr>
          <a:xfrm flipV="1">
            <a:off x="800194" y="3488375"/>
            <a:ext cx="856342" cy="9072"/>
          </a:xfrm>
          <a:prstGeom prst="straightConnector1">
            <a:avLst/>
          </a:prstGeom>
          <a:ln w="57150" cmpd="sng">
            <a:tailEnd type="arrow"/>
          </a:ln>
          <a:effectLst/>
        </p:spPr>
        <p:style>
          <a:lnRef idx="2">
            <a:schemeClr val="accent1"/>
          </a:lnRef>
          <a:fillRef idx="0">
            <a:schemeClr val="accent1"/>
          </a:fillRef>
          <a:effectRef idx="1">
            <a:schemeClr val="accent1"/>
          </a:effectRef>
          <a:fontRef idx="minor">
            <a:schemeClr val="tx1"/>
          </a:fontRef>
        </p:style>
      </p:cxnSp>
      <p:cxnSp>
        <p:nvCxnSpPr>
          <p:cNvPr id="8" name="直线箭头连接符 7"/>
          <p:cNvCxnSpPr/>
          <p:nvPr/>
        </p:nvCxnSpPr>
        <p:spPr>
          <a:xfrm flipV="1">
            <a:off x="1443550" y="4394328"/>
            <a:ext cx="6384065" cy="9072"/>
          </a:xfrm>
          <a:prstGeom prst="straightConnector1">
            <a:avLst/>
          </a:prstGeom>
          <a:ln w="57150" cmpd="sng">
            <a:tailEnd type="arrow"/>
          </a:ln>
          <a:effectLst/>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 y="4778573"/>
            <a:ext cx="9144000" cy="1885131"/>
          </a:xfrm>
          <a:prstGeom prst="rect">
            <a:avLst/>
          </a:prstGeom>
          <a:noFill/>
        </p:spPr>
        <p:txBody>
          <a:bodyPr wrap="square" rtlCol="0">
            <a:spAutoFit/>
          </a:bodyPr>
          <a:lstStyle/>
          <a:p>
            <a:pPr algn="just">
              <a:lnSpc>
                <a:spcPct val="90000"/>
              </a:lnSpc>
            </a:pPr>
            <a:r>
              <a:rPr kumimoji="1" lang="en-US" altLang="zh-CN" sz="2400" dirty="0" smtClean="0"/>
              <a:t>Notes: </a:t>
            </a:r>
          </a:p>
          <a:p>
            <a:pPr marL="342900" indent="-342900" algn="just">
              <a:lnSpc>
                <a:spcPct val="90000"/>
              </a:lnSpc>
              <a:buAutoNum type="arabicPeriod"/>
            </a:pPr>
            <a:r>
              <a:rPr kumimoji="1" lang="en-US" altLang="zh-CN" sz="2400" dirty="0" smtClean="0"/>
              <a:t>Huge Pages are organized according to their utilizations into a binary sorting tree (</a:t>
            </a:r>
            <a:r>
              <a:rPr kumimoji="1" lang="en-US" altLang="zh-CN" sz="2400" b="1" dirty="0" smtClean="0">
                <a:solidFill>
                  <a:srgbClr val="77933C"/>
                </a:solidFill>
              </a:rPr>
              <a:t>H-Tree</a:t>
            </a:r>
            <a:r>
              <a:rPr kumimoji="1" lang="en-US" altLang="zh-CN" sz="2400" dirty="0" smtClean="0"/>
              <a:t>) for each running application;</a:t>
            </a:r>
          </a:p>
          <a:p>
            <a:pPr marL="342900" indent="-342900" algn="just">
              <a:lnSpc>
                <a:spcPct val="90000"/>
              </a:lnSpc>
              <a:buAutoNum type="arabicPeriod"/>
            </a:pPr>
            <a:endParaRPr kumimoji="1" lang="en-US" altLang="zh-CN" sz="900" dirty="0" smtClean="0"/>
          </a:p>
          <a:p>
            <a:pPr marL="342900" indent="-342900" algn="just">
              <a:lnSpc>
                <a:spcPct val="90000"/>
              </a:lnSpc>
              <a:buAutoNum type="arabicPeriod"/>
            </a:pPr>
            <a:r>
              <a:rPr kumimoji="1" lang="en-US" altLang="zh-CN" sz="2400" dirty="0" smtClean="0"/>
              <a:t>OS is able to get the huge pages with lower utilizations in low overheads with H-Tree.</a:t>
            </a:r>
            <a:endParaRPr kumimoji="1" lang="zh-CN" altLang="en-US" sz="2400" dirty="0"/>
          </a:p>
        </p:txBody>
      </p:sp>
      <p:sp>
        <p:nvSpPr>
          <p:cNvPr id="4" name="文本框 3"/>
          <p:cNvSpPr txBox="1"/>
          <p:nvPr/>
        </p:nvSpPr>
        <p:spPr>
          <a:xfrm>
            <a:off x="-1105115" y="3909431"/>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015963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08-08 下午11.2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10" y="2466916"/>
            <a:ext cx="8404175" cy="3534340"/>
          </a:xfrm>
          <a:prstGeom prst="rect">
            <a:avLst/>
          </a:prstGeom>
        </p:spPr>
      </p:pic>
      <p:sp>
        <p:nvSpPr>
          <p:cNvPr id="5" name="文本框 4"/>
          <p:cNvSpPr txBox="1"/>
          <p:nvPr/>
        </p:nvSpPr>
        <p:spPr>
          <a:xfrm>
            <a:off x="-1" y="6341787"/>
            <a:ext cx="9144001" cy="369332"/>
          </a:xfrm>
          <a:prstGeom prst="rect">
            <a:avLst/>
          </a:prstGeom>
          <a:noFill/>
        </p:spPr>
        <p:txBody>
          <a:bodyPr wrap="square" rtlCol="0">
            <a:spAutoFit/>
          </a:bodyPr>
          <a:lstStyle/>
          <a:p>
            <a:pPr algn="ctr"/>
            <a:r>
              <a:rPr kumimoji="1" lang="en-US" altLang="zh-CN" b="1" dirty="0" smtClean="0"/>
              <a:t>Lei Liu, et al, Going Vertical in Memory Management, In ACM/IEEE ISCA, 2014</a:t>
            </a:r>
            <a:endParaRPr kumimoji="1" lang="zh-CN" altLang="en-US" b="1" dirty="0"/>
          </a:p>
        </p:txBody>
      </p:sp>
      <p:sp>
        <p:nvSpPr>
          <p:cNvPr id="6" name="标题 1"/>
          <p:cNvSpPr>
            <a:spLocks noGrp="1"/>
          </p:cNvSpPr>
          <p:nvPr>
            <p:ph type="title"/>
          </p:nvPr>
        </p:nvSpPr>
        <p:spPr>
          <a:xfrm>
            <a:off x="-689627" y="38887"/>
            <a:ext cx="10546403" cy="1143000"/>
          </a:xfrm>
        </p:spPr>
        <p:txBody>
          <a:bodyPr>
            <a:normAutofit/>
          </a:bodyPr>
          <a:lstStyle/>
          <a:p>
            <a:pPr>
              <a:lnSpc>
                <a:spcPct val="80000"/>
              </a:lnSpc>
            </a:pPr>
            <a:r>
              <a:rPr kumimoji="1" lang="en-US" altLang="zh-CN" sz="3450" dirty="0" smtClean="0"/>
              <a:t>A Case </a:t>
            </a:r>
            <a:r>
              <a:rPr kumimoji="1" lang="en-US" altLang="zh-CN" sz="3450" dirty="0" smtClean="0"/>
              <a:t>in</a:t>
            </a:r>
            <a:r>
              <a:rPr kumimoji="1" lang="en-US" altLang="zh-CN" sz="3450" dirty="0" smtClean="0"/>
              <a:t> </a:t>
            </a:r>
            <a:r>
              <a:rPr kumimoji="1" lang="en-US" altLang="zh-CN" sz="3450" dirty="0" smtClean="0"/>
              <a:t>Practice </a:t>
            </a:r>
            <a:r>
              <a:rPr kumimoji="1" lang="en-US" altLang="zh-CN" sz="3450" dirty="0" smtClean="0"/>
              <a:t>on Customizing </a:t>
            </a:r>
            <a:r>
              <a:rPr kumimoji="1" lang="en-US" altLang="zh-CN" sz="3450" dirty="0" smtClean="0"/>
              <a:t>Buddy System </a:t>
            </a:r>
            <a:br>
              <a:rPr kumimoji="1" lang="en-US" altLang="zh-CN" sz="3450" dirty="0" smtClean="0"/>
            </a:br>
            <a:r>
              <a:rPr kumimoji="1" lang="en-US" altLang="zh-CN" sz="3450" dirty="0" smtClean="0"/>
              <a:t>in Linux Kernel @ Sys-Inventor Lab </a:t>
            </a:r>
            <a:endParaRPr kumimoji="1" lang="zh-CN" altLang="en-US" sz="3450" dirty="0"/>
          </a:p>
        </p:txBody>
      </p:sp>
      <p:sp>
        <p:nvSpPr>
          <p:cNvPr id="7" name="文本框 6"/>
          <p:cNvSpPr txBox="1"/>
          <p:nvPr/>
        </p:nvSpPr>
        <p:spPr>
          <a:xfrm>
            <a:off x="0" y="1223322"/>
            <a:ext cx="9144000" cy="1065933"/>
          </a:xfrm>
          <a:prstGeom prst="rect">
            <a:avLst/>
          </a:prstGeom>
          <a:noFill/>
        </p:spPr>
        <p:txBody>
          <a:bodyPr wrap="square" rtlCol="0">
            <a:spAutoFit/>
          </a:bodyPr>
          <a:lstStyle/>
          <a:p>
            <a:pPr algn="just">
              <a:lnSpc>
                <a:spcPct val="80000"/>
              </a:lnSpc>
            </a:pPr>
            <a:r>
              <a:rPr kumimoji="1" lang="en-US" altLang="zh-CN" sz="2600" b="1" dirty="0" smtClean="0">
                <a:solidFill>
                  <a:schemeClr val="accent2">
                    <a:lumMod val="75000"/>
                  </a:schemeClr>
                </a:solidFill>
              </a:rPr>
              <a:t>A two tiered buddy system, and each of them meets a specific memory allocation requirement. Two sub-buddy systems work cooperatively.    </a:t>
            </a:r>
            <a:endParaRPr kumimoji="1" lang="zh-CN" altLang="en-US" sz="2600" b="1" dirty="0">
              <a:solidFill>
                <a:schemeClr val="accent2">
                  <a:lumMod val="75000"/>
                </a:schemeClr>
              </a:solidFill>
            </a:endParaRPr>
          </a:p>
        </p:txBody>
      </p:sp>
    </p:spTree>
    <p:extLst>
      <p:ext uri="{BB962C8B-B14F-4D97-AF65-F5344CB8AC3E}">
        <p14:creationId xmlns:p14="http://schemas.microsoft.com/office/powerpoint/2010/main" val="38640759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08-08 下午11.23.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58" y="2048931"/>
            <a:ext cx="7908615" cy="4432597"/>
          </a:xfrm>
          <a:prstGeom prst="rect">
            <a:avLst/>
          </a:prstGeom>
        </p:spPr>
      </p:pic>
      <p:sp>
        <p:nvSpPr>
          <p:cNvPr id="3" name="文本框 2"/>
          <p:cNvSpPr txBox="1"/>
          <p:nvPr/>
        </p:nvSpPr>
        <p:spPr>
          <a:xfrm>
            <a:off x="18141" y="6418956"/>
            <a:ext cx="9125859" cy="369332"/>
          </a:xfrm>
          <a:prstGeom prst="rect">
            <a:avLst/>
          </a:prstGeom>
          <a:noFill/>
        </p:spPr>
        <p:txBody>
          <a:bodyPr wrap="square" rtlCol="0">
            <a:spAutoFit/>
          </a:bodyPr>
          <a:lstStyle/>
          <a:p>
            <a:r>
              <a:rPr kumimoji="1" lang="en-US" altLang="zh-CN" sz="1750" b="1" dirty="0" smtClean="0"/>
              <a:t>Lei Liu, et al, Rethinking Memory Management in Modern OS, In IEEE T. on Computers (TC), 2016</a:t>
            </a:r>
            <a:endParaRPr kumimoji="1" lang="zh-CN" altLang="en-US" sz="1750" b="1" dirty="0"/>
          </a:p>
        </p:txBody>
      </p:sp>
      <p:sp>
        <p:nvSpPr>
          <p:cNvPr id="5" name="标题 1"/>
          <p:cNvSpPr>
            <a:spLocks noGrp="1"/>
          </p:cNvSpPr>
          <p:nvPr>
            <p:ph type="title"/>
          </p:nvPr>
        </p:nvSpPr>
        <p:spPr>
          <a:xfrm>
            <a:off x="1" y="-213443"/>
            <a:ext cx="9143999" cy="1143000"/>
          </a:xfrm>
        </p:spPr>
        <p:txBody>
          <a:bodyPr>
            <a:noAutofit/>
          </a:bodyPr>
          <a:lstStyle/>
          <a:p>
            <a:r>
              <a:rPr kumimoji="1" lang="en-US" altLang="zh-CN" sz="3600" dirty="0" smtClean="0"/>
              <a:t>Another Example </a:t>
            </a:r>
            <a:r>
              <a:rPr kumimoji="1" lang="en-US" altLang="zh-CN" sz="3600" dirty="0"/>
              <a:t>-</a:t>
            </a:r>
            <a:r>
              <a:rPr kumimoji="1" lang="en-US" altLang="zh-CN" sz="3600" dirty="0" smtClean="0"/>
              <a:t> </a:t>
            </a:r>
            <a:r>
              <a:rPr kumimoji="1" lang="en-US" altLang="zh-CN" sz="3600" dirty="0"/>
              <a:t>P</a:t>
            </a:r>
            <a:r>
              <a:rPr kumimoji="1" lang="en-US" altLang="zh-CN" sz="3600" dirty="0" smtClean="0"/>
              <a:t>revious </a:t>
            </a:r>
            <a:r>
              <a:rPr kumimoji="1" lang="en-US" altLang="zh-CN" sz="3600" dirty="0"/>
              <a:t>P</a:t>
            </a:r>
            <a:r>
              <a:rPr kumimoji="1" lang="en-US" altLang="zh-CN" sz="3600" dirty="0" smtClean="0"/>
              <a:t>ractice </a:t>
            </a:r>
            <a:r>
              <a:rPr kumimoji="1" lang="en-US" altLang="zh-CN" sz="3600" dirty="0" smtClean="0"/>
              <a:t>in My Lab</a:t>
            </a:r>
            <a:endParaRPr kumimoji="1" lang="zh-CN" altLang="en-US" sz="3600" dirty="0"/>
          </a:p>
        </p:txBody>
      </p:sp>
      <p:sp>
        <p:nvSpPr>
          <p:cNvPr id="6" name="文本框 5"/>
          <p:cNvSpPr txBox="1"/>
          <p:nvPr/>
        </p:nvSpPr>
        <p:spPr>
          <a:xfrm>
            <a:off x="0" y="726077"/>
            <a:ext cx="9144000" cy="1386020"/>
          </a:xfrm>
          <a:prstGeom prst="rect">
            <a:avLst/>
          </a:prstGeom>
          <a:noFill/>
        </p:spPr>
        <p:txBody>
          <a:bodyPr wrap="square" rtlCol="0">
            <a:spAutoFit/>
          </a:bodyPr>
          <a:lstStyle/>
          <a:p>
            <a:pPr algn="just">
              <a:lnSpc>
                <a:spcPct val="80000"/>
              </a:lnSpc>
            </a:pPr>
            <a:r>
              <a:rPr kumimoji="1" lang="en-US" altLang="zh-CN" sz="2600" b="1" dirty="0" smtClean="0">
                <a:solidFill>
                  <a:schemeClr val="accent2">
                    <a:lumMod val="75000"/>
                  </a:schemeClr>
                </a:solidFill>
              </a:rPr>
              <a:t>An instance for page coloring based physical page organization. Colors indicate the positions in physical memory address. The System can return a page with a target color in any address location w/ constant time.           </a:t>
            </a:r>
            <a:endParaRPr kumimoji="1" lang="zh-CN" altLang="en-US" sz="2600" b="1" dirty="0">
              <a:solidFill>
                <a:schemeClr val="accent2">
                  <a:lumMod val="75000"/>
                </a:schemeClr>
              </a:solidFill>
            </a:endParaRPr>
          </a:p>
        </p:txBody>
      </p:sp>
    </p:spTree>
    <p:extLst>
      <p:ext uri="{BB962C8B-B14F-4D97-AF65-F5344CB8AC3E}">
        <p14:creationId xmlns:p14="http://schemas.microsoft.com/office/powerpoint/2010/main" val="163413812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快照 2019-08-08 下午11.32.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63" y="1307649"/>
            <a:ext cx="6291942" cy="2903973"/>
          </a:xfrm>
          <a:prstGeom prst="rect">
            <a:avLst/>
          </a:prstGeom>
        </p:spPr>
      </p:pic>
      <p:sp>
        <p:nvSpPr>
          <p:cNvPr id="2" name="标题 1"/>
          <p:cNvSpPr>
            <a:spLocks noGrp="1"/>
          </p:cNvSpPr>
          <p:nvPr>
            <p:ph type="title"/>
          </p:nvPr>
        </p:nvSpPr>
        <p:spPr>
          <a:xfrm>
            <a:off x="1" y="5243"/>
            <a:ext cx="9143999" cy="1143000"/>
          </a:xfrm>
        </p:spPr>
        <p:txBody>
          <a:bodyPr>
            <a:normAutofit/>
          </a:bodyPr>
          <a:lstStyle/>
          <a:p>
            <a:pPr>
              <a:lnSpc>
                <a:spcPct val="80000"/>
              </a:lnSpc>
            </a:pPr>
            <a:r>
              <a:rPr kumimoji="1" lang="en-US" altLang="zh-CN" sz="3800" dirty="0" smtClean="0"/>
              <a:t>H-Tree is Originated from Buddy System in Linux Kernel</a:t>
            </a:r>
            <a:endParaRPr kumimoji="1" lang="zh-CN" altLang="en-US" sz="3800" dirty="0"/>
          </a:p>
        </p:txBody>
      </p:sp>
      <p:sp>
        <p:nvSpPr>
          <p:cNvPr id="10" name="文本框 9"/>
          <p:cNvSpPr txBox="1"/>
          <p:nvPr/>
        </p:nvSpPr>
        <p:spPr>
          <a:xfrm>
            <a:off x="1" y="4185156"/>
            <a:ext cx="9144000" cy="1938992"/>
          </a:xfrm>
          <a:prstGeom prst="rect">
            <a:avLst/>
          </a:prstGeom>
          <a:noFill/>
        </p:spPr>
        <p:txBody>
          <a:bodyPr wrap="square" rtlCol="0">
            <a:spAutoFit/>
          </a:bodyPr>
          <a:lstStyle/>
          <a:p>
            <a:pPr marL="342900" indent="-342900" algn="just">
              <a:buAutoNum type="arabicPeriod"/>
            </a:pPr>
            <a:r>
              <a:rPr kumimoji="1" lang="en-US" altLang="zh-CN" sz="2400" dirty="0" smtClean="0"/>
              <a:t>Huge Pages are organized according to their utilizations into a binary tree for each running application;</a:t>
            </a:r>
          </a:p>
          <a:p>
            <a:pPr marL="342900" indent="-342900" algn="just">
              <a:buAutoNum type="arabicPeriod"/>
            </a:pPr>
            <a:r>
              <a:rPr kumimoji="1" lang="en-US" altLang="zh-CN" sz="2400" dirty="0" smtClean="0"/>
              <a:t>OS is able to get the huge pages with lower utilizations in low overheads to break.</a:t>
            </a:r>
          </a:p>
          <a:p>
            <a:pPr marL="342900" indent="-342900" algn="just">
              <a:buAutoNum type="arabicPeriod"/>
            </a:pPr>
            <a:r>
              <a:rPr kumimoji="1" lang="en-US" altLang="zh-CN" sz="2400" b="1" dirty="0" smtClean="0">
                <a:solidFill>
                  <a:schemeClr val="accent1">
                    <a:lumMod val="75000"/>
                  </a:schemeClr>
                </a:solidFill>
              </a:rPr>
              <a:t>H-Policy is based on H-Tree</a:t>
            </a:r>
            <a:endParaRPr kumimoji="1" lang="zh-CN" altLang="en-US" sz="2400" b="1" dirty="0">
              <a:solidFill>
                <a:schemeClr val="accent1">
                  <a:lumMod val="75000"/>
                </a:schemeClr>
              </a:solidFill>
            </a:endParaRPr>
          </a:p>
        </p:txBody>
      </p:sp>
      <p:sp>
        <p:nvSpPr>
          <p:cNvPr id="9" name="文本框 8"/>
          <p:cNvSpPr txBox="1"/>
          <p:nvPr/>
        </p:nvSpPr>
        <p:spPr>
          <a:xfrm>
            <a:off x="1" y="6056264"/>
            <a:ext cx="9144000" cy="646331"/>
          </a:xfrm>
          <a:prstGeom prst="rect">
            <a:avLst/>
          </a:prstGeom>
          <a:noFill/>
        </p:spPr>
        <p:txBody>
          <a:bodyPr wrap="square" rtlCol="0">
            <a:spAutoFit/>
          </a:bodyPr>
          <a:lstStyle/>
          <a:p>
            <a:pPr algn="ctr"/>
            <a:r>
              <a:rPr kumimoji="1" lang="en-US" altLang="zh-CN" sz="3500" b="1" dirty="0" smtClean="0">
                <a:solidFill>
                  <a:srgbClr val="800000"/>
                </a:solidFill>
              </a:rPr>
              <a:t>An interesting system is ahead! </a:t>
            </a:r>
          </a:p>
        </p:txBody>
      </p:sp>
      <p:cxnSp>
        <p:nvCxnSpPr>
          <p:cNvPr id="5" name="直线连接符 4"/>
          <p:cNvCxnSpPr/>
          <p:nvPr/>
        </p:nvCxnSpPr>
        <p:spPr>
          <a:xfrm>
            <a:off x="384017" y="6108754"/>
            <a:ext cx="1051276"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5919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13843"/>
            <a:ext cx="9144000" cy="1143000"/>
          </a:xfrm>
        </p:spPr>
        <p:txBody>
          <a:bodyPr>
            <a:noAutofit/>
          </a:bodyPr>
          <a:lstStyle/>
          <a:p>
            <a:r>
              <a:rPr kumimoji="1" lang="en-US" altLang="zh-CN" sz="3700" dirty="0" smtClean="0"/>
              <a:t>H-Policy: Managing Large Memory Systems (1)</a:t>
            </a:r>
            <a:endParaRPr kumimoji="1" lang="zh-CN" altLang="en-US" sz="3700" dirty="0"/>
          </a:p>
        </p:txBody>
      </p:sp>
      <p:sp>
        <p:nvSpPr>
          <p:cNvPr id="3" name="圆角矩形 2"/>
          <p:cNvSpPr/>
          <p:nvPr/>
        </p:nvSpPr>
        <p:spPr>
          <a:xfrm>
            <a:off x="855473" y="5862412"/>
            <a:ext cx="2203475" cy="630814"/>
          </a:xfrm>
          <a:prstGeom prst="roundRect">
            <a:avLst/>
          </a:pr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 name="图片 3" descr="屏幕快照 2019-08-12 下午5.5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868" y="5697698"/>
            <a:ext cx="4089400" cy="850900"/>
          </a:xfrm>
          <a:prstGeom prst="rect">
            <a:avLst/>
          </a:prstGeom>
        </p:spPr>
      </p:pic>
      <p:sp>
        <p:nvSpPr>
          <p:cNvPr id="5" name="文本框 4"/>
          <p:cNvSpPr txBox="1"/>
          <p:nvPr/>
        </p:nvSpPr>
        <p:spPr>
          <a:xfrm>
            <a:off x="1477831" y="5929700"/>
            <a:ext cx="941944" cy="492443"/>
          </a:xfrm>
          <a:prstGeom prst="rect">
            <a:avLst/>
          </a:prstGeom>
          <a:noFill/>
        </p:spPr>
        <p:txBody>
          <a:bodyPr wrap="square" rtlCol="0">
            <a:spAutoFit/>
          </a:bodyPr>
          <a:lstStyle/>
          <a:p>
            <a:r>
              <a:rPr kumimoji="1" lang="en-US" altLang="zh-CN" sz="2600" b="1" dirty="0" smtClean="0"/>
              <a:t>2 MB</a:t>
            </a:r>
            <a:endParaRPr kumimoji="1" lang="zh-CN" altLang="en-US" sz="2600" b="1" dirty="0"/>
          </a:p>
        </p:txBody>
      </p:sp>
      <p:pic>
        <p:nvPicPr>
          <p:cNvPr id="6" name="图片 5" descr="屏幕快照 2019-08-12 下午6.57.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52" y="1885259"/>
            <a:ext cx="2148857" cy="460470"/>
          </a:xfrm>
          <a:prstGeom prst="rect">
            <a:avLst/>
          </a:prstGeom>
        </p:spPr>
      </p:pic>
      <p:sp>
        <p:nvSpPr>
          <p:cNvPr id="7" name="下箭头 6"/>
          <p:cNvSpPr/>
          <p:nvPr/>
        </p:nvSpPr>
        <p:spPr>
          <a:xfrm>
            <a:off x="4036901" y="2376400"/>
            <a:ext cx="344818" cy="542153"/>
          </a:xfrm>
          <a:prstGeom prst="downArrow">
            <a:avLst/>
          </a:prstGeom>
          <a:noFill/>
          <a:ln w="571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0" y="743903"/>
            <a:ext cx="9144000" cy="1065933"/>
          </a:xfrm>
          <a:prstGeom prst="rect">
            <a:avLst/>
          </a:prstGeom>
          <a:noFill/>
        </p:spPr>
        <p:txBody>
          <a:bodyPr wrap="square" rtlCol="0">
            <a:spAutoFit/>
          </a:bodyPr>
          <a:lstStyle/>
          <a:p>
            <a:pPr algn="just">
              <a:lnSpc>
                <a:spcPct val="80000"/>
              </a:lnSpc>
            </a:pPr>
            <a:r>
              <a:rPr kumimoji="1" lang="en-US" altLang="zh-CN" sz="2600" b="1" dirty="0" smtClean="0">
                <a:solidFill>
                  <a:schemeClr val="accent2">
                    <a:lumMod val="75000"/>
                  </a:schemeClr>
                </a:solidFill>
              </a:rPr>
              <a:t>RULE 1 </a:t>
            </a:r>
            <a:r>
              <a:rPr kumimoji="1" lang="mr-IN" altLang="zh-CN" sz="2600" b="1" dirty="0" smtClean="0">
                <a:solidFill>
                  <a:schemeClr val="accent2">
                    <a:lumMod val="75000"/>
                  </a:schemeClr>
                </a:solidFill>
              </a:rPr>
              <a:t>–</a:t>
            </a:r>
            <a:r>
              <a:rPr kumimoji="1" lang="en-US" altLang="zh-CN" sz="2600" b="1" dirty="0" smtClean="0">
                <a:solidFill>
                  <a:schemeClr val="accent2">
                    <a:lumMod val="75000"/>
                  </a:schemeClr>
                </a:solidFill>
              </a:rPr>
              <a:t> Mitigating Memory Bloating: When the overall memory utilization achieves 90%, H-Policy will try to break the underutilized huge pages into base 4KB ones.    </a:t>
            </a:r>
            <a:endParaRPr kumimoji="1" lang="zh-CN" altLang="en-US" sz="2600" b="1" dirty="0">
              <a:solidFill>
                <a:schemeClr val="accent2">
                  <a:lumMod val="75000"/>
                </a:schemeClr>
              </a:solidFill>
            </a:endParaRPr>
          </a:p>
        </p:txBody>
      </p:sp>
      <p:pic>
        <p:nvPicPr>
          <p:cNvPr id="9" name="图片 8" descr="屏幕快照 2019-08-08 下午11.32.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211" y="3069950"/>
            <a:ext cx="4233991" cy="1954150"/>
          </a:xfrm>
          <a:prstGeom prst="rect">
            <a:avLst/>
          </a:prstGeom>
        </p:spPr>
      </p:pic>
      <p:cxnSp>
        <p:nvCxnSpPr>
          <p:cNvPr id="10" name="直线箭头连接符 9"/>
          <p:cNvCxnSpPr/>
          <p:nvPr/>
        </p:nvCxnSpPr>
        <p:spPr>
          <a:xfrm>
            <a:off x="1850245" y="4480856"/>
            <a:ext cx="551947" cy="0"/>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11" name="直线箭头连接符 10"/>
          <p:cNvCxnSpPr/>
          <p:nvPr/>
        </p:nvCxnSpPr>
        <p:spPr>
          <a:xfrm flipV="1">
            <a:off x="1715683" y="4229535"/>
            <a:ext cx="552962" cy="9072"/>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15" name="直线箭头连接符 14"/>
          <p:cNvCxnSpPr/>
          <p:nvPr/>
        </p:nvCxnSpPr>
        <p:spPr>
          <a:xfrm>
            <a:off x="3380904" y="4480856"/>
            <a:ext cx="309066" cy="0"/>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18" name="下箭头 17"/>
          <p:cNvSpPr/>
          <p:nvPr/>
        </p:nvSpPr>
        <p:spPr>
          <a:xfrm>
            <a:off x="4016892" y="5180778"/>
            <a:ext cx="344818" cy="542153"/>
          </a:xfrm>
          <a:prstGeom prst="downArrow">
            <a:avLst/>
          </a:prstGeom>
          <a:noFill/>
          <a:ln w="571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20" name="直线箭头连接符 19"/>
          <p:cNvCxnSpPr/>
          <p:nvPr/>
        </p:nvCxnSpPr>
        <p:spPr>
          <a:xfrm flipV="1">
            <a:off x="7190396" y="6173614"/>
            <a:ext cx="555406" cy="4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7794916" y="5885337"/>
            <a:ext cx="941944" cy="492443"/>
          </a:xfrm>
          <a:prstGeom prst="rect">
            <a:avLst/>
          </a:prstGeom>
          <a:noFill/>
        </p:spPr>
        <p:txBody>
          <a:bodyPr wrap="square" rtlCol="0">
            <a:spAutoFit/>
          </a:bodyPr>
          <a:lstStyle/>
          <a:p>
            <a:r>
              <a:rPr kumimoji="1" lang="en-US" altLang="zh-CN" sz="2600" b="1" dirty="0" smtClean="0"/>
              <a:t>OS</a:t>
            </a:r>
            <a:endParaRPr kumimoji="1" lang="zh-CN" altLang="en-US" sz="2600" b="1" dirty="0"/>
          </a:p>
        </p:txBody>
      </p:sp>
      <p:sp>
        <p:nvSpPr>
          <p:cNvPr id="23" name="文本框 22"/>
          <p:cNvSpPr txBox="1"/>
          <p:nvPr/>
        </p:nvSpPr>
        <p:spPr>
          <a:xfrm>
            <a:off x="7039012" y="5837482"/>
            <a:ext cx="959096" cy="369332"/>
          </a:xfrm>
          <a:prstGeom prst="rect">
            <a:avLst/>
          </a:prstGeom>
          <a:noFill/>
        </p:spPr>
        <p:txBody>
          <a:bodyPr wrap="square" rtlCol="0">
            <a:spAutoFit/>
          </a:bodyPr>
          <a:lstStyle/>
          <a:p>
            <a:r>
              <a:rPr kumimoji="1" lang="en-US" altLang="zh-CN" dirty="0" smtClean="0"/>
              <a:t>Return</a:t>
            </a:r>
            <a:endParaRPr kumimoji="1" lang="zh-CN" altLang="en-US" dirty="0"/>
          </a:p>
        </p:txBody>
      </p:sp>
    </p:spTree>
    <p:extLst>
      <p:ext uri="{BB962C8B-B14F-4D97-AF65-F5344CB8AC3E}">
        <p14:creationId xmlns:p14="http://schemas.microsoft.com/office/powerpoint/2010/main" val="2604792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P spid="18" grpId="0" animBg="1"/>
      <p:bldP spid="22" grpId="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线连接符 16"/>
          <p:cNvCxnSpPr/>
          <p:nvPr/>
        </p:nvCxnSpPr>
        <p:spPr>
          <a:xfrm flipV="1">
            <a:off x="3599556" y="5288731"/>
            <a:ext cx="1925938" cy="100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文本框 2"/>
          <p:cNvSpPr txBox="1"/>
          <p:nvPr/>
        </p:nvSpPr>
        <p:spPr>
          <a:xfrm>
            <a:off x="0" y="743903"/>
            <a:ext cx="9144000" cy="1065933"/>
          </a:xfrm>
          <a:prstGeom prst="rect">
            <a:avLst/>
          </a:prstGeom>
          <a:noFill/>
        </p:spPr>
        <p:txBody>
          <a:bodyPr wrap="square" rtlCol="0">
            <a:spAutoFit/>
          </a:bodyPr>
          <a:lstStyle/>
          <a:p>
            <a:pPr algn="just">
              <a:lnSpc>
                <a:spcPct val="80000"/>
              </a:lnSpc>
            </a:pPr>
            <a:r>
              <a:rPr kumimoji="1" lang="en-US" altLang="zh-CN" sz="2600" b="1" dirty="0" smtClean="0">
                <a:solidFill>
                  <a:schemeClr val="accent2">
                    <a:lumMod val="75000"/>
                  </a:schemeClr>
                </a:solidFill>
              </a:rPr>
              <a:t>RULE 2 </a:t>
            </a:r>
            <a:r>
              <a:rPr kumimoji="1" lang="mr-IN" altLang="zh-CN" sz="2600" b="1" dirty="0" smtClean="0">
                <a:solidFill>
                  <a:schemeClr val="accent2">
                    <a:lumMod val="75000"/>
                  </a:schemeClr>
                </a:solidFill>
              </a:rPr>
              <a:t>–</a:t>
            </a:r>
            <a:r>
              <a:rPr kumimoji="1" lang="en-US" altLang="zh-CN" sz="2600" b="1" dirty="0" smtClean="0">
                <a:solidFill>
                  <a:schemeClr val="accent2">
                    <a:lumMod val="75000"/>
                  </a:schemeClr>
                </a:solidFill>
              </a:rPr>
              <a:t> Promoting 4KB pages: When a consecutive space achieve 90% utilization, it will be promoted to a huge page; page migration will be used to create a higher utilized space. </a:t>
            </a:r>
            <a:endParaRPr kumimoji="1" lang="zh-CN" altLang="en-US" sz="2600" b="1" dirty="0">
              <a:solidFill>
                <a:schemeClr val="accent2">
                  <a:lumMod val="75000"/>
                </a:schemeClr>
              </a:solidFill>
            </a:endParaRPr>
          </a:p>
        </p:txBody>
      </p:sp>
      <p:sp>
        <p:nvSpPr>
          <p:cNvPr id="5" name="标题 1"/>
          <p:cNvSpPr txBox="1">
            <a:spLocks/>
          </p:cNvSpPr>
          <p:nvPr/>
        </p:nvSpPr>
        <p:spPr>
          <a:xfrm>
            <a:off x="0" y="-213843"/>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3700" dirty="0" smtClean="0"/>
              <a:t>H-Policy: Managing Large Memory Systems (2)</a:t>
            </a:r>
            <a:endParaRPr kumimoji="1" lang="zh-CN" altLang="en-US" sz="3700" dirty="0"/>
          </a:p>
        </p:txBody>
      </p:sp>
      <p:sp>
        <p:nvSpPr>
          <p:cNvPr id="7" name="圆角矩形 6"/>
          <p:cNvSpPr/>
          <p:nvPr/>
        </p:nvSpPr>
        <p:spPr>
          <a:xfrm>
            <a:off x="3557506" y="2706604"/>
            <a:ext cx="925123" cy="344845"/>
          </a:xfrm>
          <a:prstGeom prst="roundRect">
            <a:avLst/>
          </a:prstGeom>
          <a:solidFill>
            <a:schemeClr val="tx2">
              <a:lumMod val="75000"/>
            </a:schemeClr>
          </a:solid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圆角矩形 7"/>
          <p:cNvSpPr/>
          <p:nvPr/>
        </p:nvSpPr>
        <p:spPr>
          <a:xfrm>
            <a:off x="3557506" y="3195438"/>
            <a:ext cx="925123" cy="344845"/>
          </a:xfrm>
          <a:prstGeom prst="roundRect">
            <a:avLst/>
          </a:prstGeom>
          <a:solidFill>
            <a:schemeClr val="tx2">
              <a:lumMod val="60000"/>
              <a:lumOff val="40000"/>
            </a:schemeClr>
          </a:solidFill>
          <a:ln w="38100"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圆角矩形 8"/>
          <p:cNvSpPr/>
          <p:nvPr/>
        </p:nvSpPr>
        <p:spPr>
          <a:xfrm>
            <a:off x="3557506" y="3685277"/>
            <a:ext cx="925123" cy="344845"/>
          </a:xfrm>
          <a:prstGeom prst="roundRect">
            <a:avLst/>
          </a:prstGeom>
          <a:solidFill>
            <a:schemeClr val="tx2">
              <a:lumMod val="75000"/>
            </a:schemeClr>
          </a:solid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圆角矩形 9"/>
          <p:cNvSpPr/>
          <p:nvPr/>
        </p:nvSpPr>
        <p:spPr>
          <a:xfrm>
            <a:off x="3557506" y="4182522"/>
            <a:ext cx="925123" cy="344845"/>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圆角矩形 10"/>
          <p:cNvSpPr/>
          <p:nvPr/>
        </p:nvSpPr>
        <p:spPr>
          <a:xfrm>
            <a:off x="3565916" y="4940501"/>
            <a:ext cx="925123" cy="344845"/>
          </a:xfrm>
          <a:prstGeom prst="roundRect">
            <a:avLst/>
          </a:prstGeom>
          <a:solidFill>
            <a:schemeClr val="tx2">
              <a:lumMod val="75000"/>
            </a:schemeClr>
          </a:solid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3557509" y="4375969"/>
            <a:ext cx="925120" cy="523220"/>
          </a:xfrm>
          <a:prstGeom prst="rect">
            <a:avLst/>
          </a:prstGeom>
          <a:noFill/>
        </p:spPr>
        <p:txBody>
          <a:bodyPr wrap="square" rtlCol="0">
            <a:spAutoFit/>
          </a:bodyPr>
          <a:lstStyle/>
          <a:p>
            <a:pPr algn="ctr"/>
            <a:r>
              <a:rPr kumimoji="1" lang="mr-IN" altLang="zh-CN" sz="2800" b="1" dirty="0" smtClean="0"/>
              <a:t>…</a:t>
            </a:r>
            <a:endParaRPr kumimoji="1" lang="zh-CN" altLang="en-US" sz="2800" b="1" dirty="0"/>
          </a:p>
        </p:txBody>
      </p:sp>
      <p:sp>
        <p:nvSpPr>
          <p:cNvPr id="13" name="下箭头 12"/>
          <p:cNvSpPr/>
          <p:nvPr/>
        </p:nvSpPr>
        <p:spPr>
          <a:xfrm rot="16200000">
            <a:off x="5529700" y="3402514"/>
            <a:ext cx="344818" cy="857830"/>
          </a:xfrm>
          <a:prstGeom prst="downArrow">
            <a:avLst>
              <a:gd name="adj1" fmla="val 50000"/>
              <a:gd name="adj2" fmla="val 79268"/>
            </a:avLst>
          </a:prstGeom>
          <a:noFill/>
          <a:ln w="571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cxnSp>
        <p:nvCxnSpPr>
          <p:cNvPr id="16" name="直线连接符 15"/>
          <p:cNvCxnSpPr/>
          <p:nvPr/>
        </p:nvCxnSpPr>
        <p:spPr>
          <a:xfrm>
            <a:off x="3565913" y="2227184"/>
            <a:ext cx="1909121"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9" name="直线箭头连接符 18"/>
          <p:cNvCxnSpPr/>
          <p:nvPr/>
        </p:nvCxnSpPr>
        <p:spPr>
          <a:xfrm flipH="1" flipV="1">
            <a:off x="5121808" y="2235598"/>
            <a:ext cx="1018" cy="89323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线箭头连接符 21"/>
          <p:cNvCxnSpPr/>
          <p:nvPr/>
        </p:nvCxnSpPr>
        <p:spPr>
          <a:xfrm>
            <a:off x="5121808" y="4375969"/>
            <a:ext cx="1018" cy="89831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8" name="圆角矩形 27"/>
          <p:cNvSpPr/>
          <p:nvPr/>
        </p:nvSpPr>
        <p:spPr>
          <a:xfrm>
            <a:off x="3549096" y="2226675"/>
            <a:ext cx="925123" cy="344845"/>
          </a:xfrm>
          <a:prstGeom prst="roundRect">
            <a:avLst/>
          </a:prstGeom>
          <a:solidFill>
            <a:schemeClr val="tx2">
              <a:lumMod val="75000"/>
            </a:schemeClr>
          </a:solid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70402" y="5686741"/>
            <a:ext cx="9144000" cy="769441"/>
          </a:xfrm>
          <a:prstGeom prst="rect">
            <a:avLst/>
          </a:prstGeom>
          <a:noFill/>
        </p:spPr>
        <p:txBody>
          <a:bodyPr wrap="square" rtlCol="0">
            <a:spAutoFit/>
          </a:bodyPr>
          <a:lstStyle/>
          <a:p>
            <a:pPr algn="just"/>
            <a:r>
              <a:rPr kumimoji="1" lang="en-US" altLang="zh-CN" sz="2200" b="1" dirty="0" smtClean="0"/>
              <a:t>1. Promoting a consecutive space w/ a high number of TLB misses</a:t>
            </a:r>
          </a:p>
          <a:p>
            <a:pPr algn="just"/>
            <a:r>
              <a:rPr kumimoji="1" lang="en-US" altLang="zh-CN" sz="2200" b="1" dirty="0" smtClean="0"/>
              <a:t>2. Migrating pages to create a consecutive physical space w/ high utilization</a:t>
            </a:r>
            <a:endParaRPr kumimoji="1" lang="zh-CN" altLang="en-US" sz="2200" b="1" dirty="0"/>
          </a:p>
        </p:txBody>
      </p:sp>
      <p:sp>
        <p:nvSpPr>
          <p:cNvPr id="30" name="圆角矩形 29"/>
          <p:cNvSpPr/>
          <p:nvPr/>
        </p:nvSpPr>
        <p:spPr>
          <a:xfrm>
            <a:off x="1245715" y="4192256"/>
            <a:ext cx="925123" cy="344845"/>
          </a:xfrm>
          <a:prstGeom prst="roundRect">
            <a:avLst/>
          </a:prstGeom>
          <a:solidFill>
            <a:schemeClr val="tx2">
              <a:lumMod val="75000"/>
            </a:schemeClr>
          </a:solid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32" name="直线箭头连接符 31"/>
          <p:cNvCxnSpPr/>
          <p:nvPr/>
        </p:nvCxnSpPr>
        <p:spPr>
          <a:xfrm>
            <a:off x="2380069" y="4375969"/>
            <a:ext cx="96717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文本框 32"/>
          <p:cNvSpPr txBox="1"/>
          <p:nvPr/>
        </p:nvSpPr>
        <p:spPr>
          <a:xfrm>
            <a:off x="2363249" y="4016421"/>
            <a:ext cx="1050252" cy="369332"/>
          </a:xfrm>
          <a:prstGeom prst="rect">
            <a:avLst/>
          </a:prstGeom>
          <a:noFill/>
        </p:spPr>
        <p:txBody>
          <a:bodyPr wrap="square" rtlCol="0">
            <a:spAutoFit/>
          </a:bodyPr>
          <a:lstStyle/>
          <a:p>
            <a:r>
              <a:rPr kumimoji="1" lang="en-US" altLang="zh-CN" b="1" dirty="0" smtClean="0"/>
              <a:t>Migrate</a:t>
            </a:r>
            <a:endParaRPr kumimoji="1" lang="zh-CN" altLang="en-US" b="1" dirty="0"/>
          </a:p>
        </p:txBody>
      </p:sp>
      <p:sp>
        <p:nvSpPr>
          <p:cNvPr id="34" name="文本框 33"/>
          <p:cNvSpPr txBox="1"/>
          <p:nvPr/>
        </p:nvSpPr>
        <p:spPr>
          <a:xfrm>
            <a:off x="5164870" y="3294154"/>
            <a:ext cx="1050252" cy="369332"/>
          </a:xfrm>
          <a:prstGeom prst="rect">
            <a:avLst/>
          </a:prstGeom>
          <a:noFill/>
        </p:spPr>
        <p:txBody>
          <a:bodyPr wrap="square" rtlCol="0">
            <a:spAutoFit/>
          </a:bodyPr>
          <a:lstStyle/>
          <a:p>
            <a:r>
              <a:rPr kumimoji="1" lang="en-US" altLang="zh-CN" b="1" dirty="0" smtClean="0"/>
              <a:t>Promote</a:t>
            </a:r>
            <a:endParaRPr kumimoji="1" lang="zh-CN" altLang="en-US" b="1" dirty="0"/>
          </a:p>
        </p:txBody>
      </p:sp>
      <p:sp>
        <p:nvSpPr>
          <p:cNvPr id="37" name="圆角矩形 36"/>
          <p:cNvSpPr/>
          <p:nvPr/>
        </p:nvSpPr>
        <p:spPr>
          <a:xfrm>
            <a:off x="6695533" y="2235598"/>
            <a:ext cx="925123" cy="3038690"/>
          </a:xfrm>
          <a:prstGeom prst="roundRect">
            <a:avLst/>
          </a:prstGeom>
          <a:solidFill>
            <a:schemeClr val="tx2">
              <a:lumMod val="75000"/>
            </a:schemeClr>
          </a:solid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6695533" y="3495797"/>
            <a:ext cx="941944" cy="492443"/>
          </a:xfrm>
          <a:prstGeom prst="rect">
            <a:avLst/>
          </a:prstGeom>
          <a:noFill/>
        </p:spPr>
        <p:txBody>
          <a:bodyPr wrap="square" rtlCol="0">
            <a:spAutoFit/>
          </a:bodyPr>
          <a:lstStyle/>
          <a:p>
            <a:r>
              <a:rPr kumimoji="1" lang="en-US" altLang="zh-CN" sz="2600" b="1" dirty="0" smtClean="0"/>
              <a:t>2 MB</a:t>
            </a:r>
            <a:endParaRPr kumimoji="1" lang="zh-CN" altLang="en-US" sz="2600" b="1" dirty="0"/>
          </a:p>
        </p:txBody>
      </p:sp>
      <p:sp>
        <p:nvSpPr>
          <p:cNvPr id="24" name="文本框 23"/>
          <p:cNvSpPr txBox="1"/>
          <p:nvPr/>
        </p:nvSpPr>
        <p:spPr>
          <a:xfrm>
            <a:off x="3606975" y="4073106"/>
            <a:ext cx="941944" cy="492443"/>
          </a:xfrm>
          <a:prstGeom prst="rect">
            <a:avLst/>
          </a:prstGeom>
          <a:noFill/>
        </p:spPr>
        <p:txBody>
          <a:bodyPr wrap="square" rtlCol="0">
            <a:spAutoFit/>
          </a:bodyPr>
          <a:lstStyle/>
          <a:p>
            <a:r>
              <a:rPr kumimoji="1" lang="en-US" altLang="zh-CN" sz="2600" b="1" dirty="0" smtClean="0"/>
              <a:t>4 </a:t>
            </a:r>
            <a:r>
              <a:rPr kumimoji="1" lang="en-US" altLang="zh-CN" sz="2600" b="1" dirty="0"/>
              <a:t>K</a:t>
            </a:r>
            <a:r>
              <a:rPr kumimoji="1" lang="en-US" altLang="zh-CN" sz="2600" b="1" dirty="0" smtClean="0"/>
              <a:t>B</a:t>
            </a:r>
            <a:endParaRPr kumimoji="1" lang="zh-CN" altLang="en-US" sz="2600" b="1" dirty="0"/>
          </a:p>
        </p:txBody>
      </p:sp>
    </p:spTree>
    <p:extLst>
      <p:ext uri="{BB962C8B-B14F-4D97-AF65-F5344CB8AC3E}">
        <p14:creationId xmlns:p14="http://schemas.microsoft.com/office/powerpoint/2010/main" val="42904435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Executive Summary </a:t>
            </a:r>
            <a:endParaRPr kumimoji="1" lang="zh-CN" altLang="en-US" dirty="0"/>
          </a:p>
        </p:txBody>
      </p:sp>
      <p:sp>
        <p:nvSpPr>
          <p:cNvPr id="3" name="内容占位符 2"/>
          <p:cNvSpPr>
            <a:spLocks noGrp="1"/>
          </p:cNvSpPr>
          <p:nvPr>
            <p:ph idx="1"/>
          </p:nvPr>
        </p:nvSpPr>
        <p:spPr>
          <a:xfrm>
            <a:off x="0" y="1600200"/>
            <a:ext cx="9144000" cy="4525963"/>
          </a:xfrm>
        </p:spPr>
        <p:txBody>
          <a:bodyPr/>
          <a:lstStyle/>
          <a:p>
            <a:pPr algn="just"/>
            <a:r>
              <a:rPr kumimoji="1" lang="en-US" altLang="zh-CN" b="1" dirty="0" smtClean="0"/>
              <a:t>Background</a:t>
            </a:r>
            <a:r>
              <a:rPr kumimoji="1" lang="en-US" altLang="zh-CN" dirty="0" smtClean="0"/>
              <a:t> </a:t>
            </a:r>
            <a:r>
              <a:rPr kumimoji="1" lang="en-US" altLang="zh-CN" dirty="0"/>
              <a:t>-</a:t>
            </a:r>
            <a:r>
              <a:rPr kumimoji="1" lang="en-US" altLang="zh-CN" dirty="0" smtClean="0"/>
              <a:t> Large memory system brings new challenges on memory management</a:t>
            </a:r>
          </a:p>
          <a:p>
            <a:pPr algn="just"/>
            <a:endParaRPr kumimoji="1" lang="en-US" altLang="zh-CN" sz="1100" dirty="0" smtClean="0"/>
          </a:p>
          <a:p>
            <a:pPr algn="just"/>
            <a:r>
              <a:rPr kumimoji="1" lang="en-US" altLang="zh-CN" b="1" dirty="0" smtClean="0"/>
              <a:t>Motivation</a:t>
            </a:r>
            <a:r>
              <a:rPr kumimoji="1" lang="en-US" altLang="zh-CN" dirty="0" smtClean="0"/>
              <a:t> - Huge page is double-edged</a:t>
            </a:r>
          </a:p>
          <a:p>
            <a:pPr algn="just"/>
            <a:endParaRPr kumimoji="1" lang="en-US" altLang="zh-CN" sz="1100" dirty="0" smtClean="0"/>
          </a:p>
          <a:p>
            <a:pPr algn="just"/>
            <a:r>
              <a:rPr kumimoji="1" lang="en-US" altLang="zh-CN" b="1" dirty="0" smtClean="0"/>
              <a:t>Solutions</a:t>
            </a:r>
            <a:r>
              <a:rPr kumimoji="1" lang="en-US" altLang="zh-CN" dirty="0" smtClean="0"/>
              <a:t> - </a:t>
            </a:r>
            <a:r>
              <a:rPr kumimoji="1" lang="en-US" altLang="zh-CN" dirty="0" err="1" smtClean="0"/>
              <a:t>SysMon</a:t>
            </a:r>
            <a:r>
              <a:rPr kumimoji="1" lang="en-US" altLang="zh-CN" dirty="0" smtClean="0"/>
              <a:t>-H and H-Policy</a:t>
            </a:r>
          </a:p>
          <a:p>
            <a:pPr algn="just"/>
            <a:endParaRPr kumimoji="1" lang="en-US" altLang="zh-CN" sz="1100" dirty="0" smtClean="0"/>
          </a:p>
          <a:p>
            <a:pPr algn="just"/>
            <a:r>
              <a:rPr kumimoji="1" lang="en-US" altLang="zh-CN" b="1" dirty="0" smtClean="0"/>
              <a:t>Discussion</a:t>
            </a:r>
            <a:r>
              <a:rPr kumimoji="1" lang="en-US" altLang="zh-CN" sz="2800" b="1" dirty="0" smtClean="0"/>
              <a:t>/</a:t>
            </a:r>
            <a:r>
              <a:rPr kumimoji="1" lang="en-US" altLang="zh-CN" b="1" dirty="0" smtClean="0"/>
              <a:t>Future Work</a:t>
            </a:r>
            <a:r>
              <a:rPr kumimoji="1" lang="en-US" altLang="zh-CN" dirty="0" smtClean="0"/>
              <a:t> </a:t>
            </a:r>
            <a:r>
              <a:rPr kumimoji="1" lang="mr-IN" altLang="zh-CN" dirty="0" smtClean="0"/>
              <a:t>–</a:t>
            </a:r>
            <a:r>
              <a:rPr kumimoji="1" lang="en-US" altLang="zh-CN" dirty="0" smtClean="0"/>
              <a:t> New memory systems</a:t>
            </a:r>
          </a:p>
          <a:p>
            <a:pPr marL="0" indent="0" algn="just">
              <a:buNone/>
            </a:pPr>
            <a:endParaRPr kumimoji="1" lang="zh-CN" altLang="en-US" dirty="0"/>
          </a:p>
        </p:txBody>
      </p:sp>
    </p:spTree>
    <p:extLst>
      <p:ext uri="{BB962C8B-B14F-4D97-AF65-F5344CB8AC3E}">
        <p14:creationId xmlns:p14="http://schemas.microsoft.com/office/powerpoint/2010/main" val="25959617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线连接符 68"/>
          <p:cNvCxnSpPr/>
          <p:nvPr/>
        </p:nvCxnSpPr>
        <p:spPr>
          <a:xfrm>
            <a:off x="721063" y="3556358"/>
            <a:ext cx="0" cy="616242"/>
          </a:xfrm>
          <a:prstGeom prst="line">
            <a:avLst/>
          </a:prstGeom>
          <a:ln>
            <a:solidFill>
              <a:schemeClr val="tx2">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 name="文本框 2"/>
          <p:cNvSpPr txBox="1"/>
          <p:nvPr/>
        </p:nvSpPr>
        <p:spPr>
          <a:xfrm>
            <a:off x="0" y="743903"/>
            <a:ext cx="9144000" cy="1065933"/>
          </a:xfrm>
          <a:prstGeom prst="rect">
            <a:avLst/>
          </a:prstGeom>
          <a:noFill/>
        </p:spPr>
        <p:txBody>
          <a:bodyPr wrap="square" rtlCol="0">
            <a:spAutoFit/>
          </a:bodyPr>
          <a:lstStyle/>
          <a:p>
            <a:pPr algn="just">
              <a:lnSpc>
                <a:spcPct val="80000"/>
              </a:lnSpc>
            </a:pPr>
            <a:r>
              <a:rPr kumimoji="1" lang="en-US" altLang="zh-CN" sz="2600" b="1" dirty="0" smtClean="0">
                <a:solidFill>
                  <a:schemeClr val="accent2">
                    <a:lumMod val="75000"/>
                  </a:schemeClr>
                </a:solidFill>
              </a:rPr>
              <a:t>RULE 3 </a:t>
            </a:r>
            <a:r>
              <a:rPr kumimoji="1" lang="mr-IN" altLang="zh-CN" sz="2600" b="1" dirty="0" smtClean="0">
                <a:solidFill>
                  <a:schemeClr val="accent2">
                    <a:lumMod val="75000"/>
                  </a:schemeClr>
                </a:solidFill>
              </a:rPr>
              <a:t>–</a:t>
            </a:r>
            <a:r>
              <a:rPr kumimoji="1" lang="en-US" altLang="zh-CN" sz="2600" b="1" dirty="0" smtClean="0">
                <a:solidFill>
                  <a:schemeClr val="accent2">
                    <a:lumMod val="75000"/>
                  </a:schemeClr>
                </a:solidFill>
              </a:rPr>
              <a:t> Treating the “Consecutive” as a Resource: delaying breaking 2</a:t>
            </a:r>
            <a:r>
              <a:rPr kumimoji="1" lang="en-US" altLang="zh-CN" sz="2600" b="1" baseline="30000" dirty="0" smtClean="0">
                <a:solidFill>
                  <a:schemeClr val="accent2">
                    <a:lumMod val="75000"/>
                  </a:schemeClr>
                </a:solidFill>
              </a:rPr>
              <a:t>9 </a:t>
            </a:r>
            <a:r>
              <a:rPr kumimoji="1" lang="en-US" altLang="zh-CN" sz="2600" b="1" dirty="0" smtClean="0">
                <a:solidFill>
                  <a:schemeClr val="accent2">
                    <a:lumMod val="75000"/>
                  </a:schemeClr>
                </a:solidFill>
              </a:rPr>
              <a:t>blocks; Creating 2</a:t>
            </a:r>
            <a:r>
              <a:rPr kumimoji="1" lang="en-US" altLang="zh-CN" sz="2600" b="1" baseline="30000" dirty="0" smtClean="0">
                <a:solidFill>
                  <a:schemeClr val="accent2">
                    <a:lumMod val="75000"/>
                  </a:schemeClr>
                </a:solidFill>
              </a:rPr>
              <a:t>9 </a:t>
            </a:r>
            <a:r>
              <a:rPr kumimoji="1" lang="en-US" altLang="zh-CN" sz="2600" b="1" dirty="0" smtClean="0">
                <a:solidFill>
                  <a:schemeClr val="accent2">
                    <a:lumMod val="75000"/>
                  </a:schemeClr>
                </a:solidFill>
              </a:rPr>
              <a:t>blocks by merging “holes” within lower orders.      </a:t>
            </a:r>
            <a:endParaRPr kumimoji="1" lang="zh-CN" altLang="en-US" sz="2600" b="1" dirty="0">
              <a:solidFill>
                <a:schemeClr val="accent2">
                  <a:lumMod val="75000"/>
                </a:schemeClr>
              </a:solidFill>
            </a:endParaRPr>
          </a:p>
        </p:txBody>
      </p:sp>
      <p:sp>
        <p:nvSpPr>
          <p:cNvPr id="5" name="标题 1"/>
          <p:cNvSpPr>
            <a:spLocks noGrp="1"/>
          </p:cNvSpPr>
          <p:nvPr>
            <p:ph type="title"/>
          </p:nvPr>
        </p:nvSpPr>
        <p:spPr>
          <a:xfrm>
            <a:off x="0" y="-213843"/>
            <a:ext cx="9144000" cy="1143000"/>
          </a:xfrm>
        </p:spPr>
        <p:txBody>
          <a:bodyPr>
            <a:noAutofit/>
          </a:bodyPr>
          <a:lstStyle/>
          <a:p>
            <a:r>
              <a:rPr kumimoji="1" lang="en-US" altLang="zh-CN" sz="3700" dirty="0" smtClean="0"/>
              <a:t>H-Policy: Managing Large Memory Systems (3)</a:t>
            </a:r>
            <a:endParaRPr kumimoji="1" lang="zh-CN" altLang="en-US" sz="3700" dirty="0"/>
          </a:p>
        </p:txBody>
      </p:sp>
      <p:cxnSp>
        <p:nvCxnSpPr>
          <p:cNvPr id="9" name="直线连接符 8"/>
          <p:cNvCxnSpPr/>
          <p:nvPr/>
        </p:nvCxnSpPr>
        <p:spPr>
          <a:xfrm>
            <a:off x="3350401" y="2469937"/>
            <a:ext cx="0" cy="262903"/>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图片 13" descr="屏幕快照 2019-08-14 下午3.12.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04" y="2128069"/>
            <a:ext cx="3747640" cy="385663"/>
          </a:xfrm>
          <a:prstGeom prst="rect">
            <a:avLst/>
          </a:prstGeom>
        </p:spPr>
      </p:pic>
      <p:cxnSp>
        <p:nvCxnSpPr>
          <p:cNvPr id="21" name="直线连接符 20"/>
          <p:cNvCxnSpPr/>
          <p:nvPr/>
        </p:nvCxnSpPr>
        <p:spPr>
          <a:xfrm>
            <a:off x="3359160" y="4052156"/>
            <a:ext cx="0" cy="262903"/>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文本框 23"/>
          <p:cNvSpPr txBox="1"/>
          <p:nvPr/>
        </p:nvSpPr>
        <p:spPr>
          <a:xfrm>
            <a:off x="3490531" y="3049948"/>
            <a:ext cx="1156139" cy="646331"/>
          </a:xfrm>
          <a:prstGeom prst="rect">
            <a:avLst/>
          </a:prstGeom>
          <a:noFill/>
        </p:spPr>
        <p:txBody>
          <a:bodyPr wrap="square" rtlCol="0">
            <a:spAutoFit/>
          </a:bodyPr>
          <a:lstStyle/>
          <a:p>
            <a:r>
              <a:rPr kumimoji="1" lang="en-US" altLang="zh-CN" b="1" dirty="0" smtClean="0"/>
              <a:t>512 pages</a:t>
            </a:r>
          </a:p>
          <a:p>
            <a:r>
              <a:rPr kumimoji="1" lang="en-US" altLang="zh-CN" b="1" dirty="0" smtClean="0"/>
              <a:t>2MB</a:t>
            </a:r>
            <a:endParaRPr kumimoji="1" lang="zh-CN" altLang="en-US" b="1" dirty="0"/>
          </a:p>
        </p:txBody>
      </p:sp>
      <p:cxnSp>
        <p:nvCxnSpPr>
          <p:cNvPr id="25" name="直线连接符 24"/>
          <p:cNvCxnSpPr/>
          <p:nvPr/>
        </p:nvCxnSpPr>
        <p:spPr>
          <a:xfrm flipV="1">
            <a:off x="3261681" y="4055382"/>
            <a:ext cx="736858" cy="10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25"/>
          <p:cNvCxnSpPr/>
          <p:nvPr/>
        </p:nvCxnSpPr>
        <p:spPr>
          <a:xfrm>
            <a:off x="3228038" y="2732840"/>
            <a:ext cx="77050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圆角矩形 19"/>
          <p:cNvSpPr/>
          <p:nvPr/>
        </p:nvSpPr>
        <p:spPr>
          <a:xfrm>
            <a:off x="3228039" y="2732840"/>
            <a:ext cx="253742" cy="1322542"/>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30" name="直线箭头连接符 29"/>
          <p:cNvCxnSpPr/>
          <p:nvPr/>
        </p:nvCxnSpPr>
        <p:spPr>
          <a:xfrm flipV="1">
            <a:off x="3830141" y="2732841"/>
            <a:ext cx="0" cy="38536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直线箭头连接符 32"/>
          <p:cNvCxnSpPr/>
          <p:nvPr/>
        </p:nvCxnSpPr>
        <p:spPr>
          <a:xfrm>
            <a:off x="3831164" y="3670002"/>
            <a:ext cx="0" cy="3863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线连接符 39"/>
          <p:cNvCxnSpPr/>
          <p:nvPr/>
        </p:nvCxnSpPr>
        <p:spPr>
          <a:xfrm>
            <a:off x="1738815" y="2496214"/>
            <a:ext cx="0" cy="2347444"/>
          </a:xfrm>
          <a:prstGeom prst="line">
            <a:avLst/>
          </a:prstGeom>
          <a:ln>
            <a:solidFill>
              <a:schemeClr val="tx2">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3" name="直线箭头连接符 42"/>
          <p:cNvCxnSpPr/>
          <p:nvPr/>
        </p:nvCxnSpPr>
        <p:spPr>
          <a:xfrm>
            <a:off x="1738815" y="4843658"/>
            <a:ext cx="1427655" cy="0"/>
          </a:xfrm>
          <a:prstGeom prst="straightConnector1">
            <a:avLst/>
          </a:prstGeom>
          <a:ln>
            <a:solidFill>
              <a:schemeClr val="tx2">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线连接符 43"/>
          <p:cNvCxnSpPr/>
          <p:nvPr/>
        </p:nvCxnSpPr>
        <p:spPr>
          <a:xfrm>
            <a:off x="2075146" y="2496280"/>
            <a:ext cx="0" cy="2166955"/>
          </a:xfrm>
          <a:prstGeom prst="line">
            <a:avLst/>
          </a:prstGeom>
          <a:ln>
            <a:solidFill>
              <a:schemeClr val="tx2">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6" name="直线箭头连接符 45"/>
          <p:cNvCxnSpPr/>
          <p:nvPr/>
        </p:nvCxnSpPr>
        <p:spPr>
          <a:xfrm>
            <a:off x="2092664" y="4663235"/>
            <a:ext cx="1073806" cy="0"/>
          </a:xfrm>
          <a:prstGeom prst="straightConnector1">
            <a:avLst/>
          </a:prstGeom>
          <a:ln>
            <a:solidFill>
              <a:schemeClr val="tx2">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9" name="文本框 48"/>
          <p:cNvSpPr txBox="1"/>
          <p:nvPr/>
        </p:nvSpPr>
        <p:spPr>
          <a:xfrm>
            <a:off x="923202" y="1758737"/>
            <a:ext cx="3105752" cy="400110"/>
          </a:xfrm>
          <a:prstGeom prst="rect">
            <a:avLst/>
          </a:prstGeom>
          <a:noFill/>
        </p:spPr>
        <p:txBody>
          <a:bodyPr wrap="square" rtlCol="0">
            <a:spAutoFit/>
          </a:bodyPr>
          <a:lstStyle/>
          <a:p>
            <a:r>
              <a:rPr kumimoji="1" lang="en-US" altLang="zh-CN" sz="2000" b="1" dirty="0" smtClean="0"/>
              <a:t>Buddy System’s order slabs</a:t>
            </a:r>
            <a:endParaRPr kumimoji="1" lang="zh-CN" altLang="en-US" sz="2000" b="1" dirty="0"/>
          </a:p>
        </p:txBody>
      </p:sp>
      <p:cxnSp>
        <p:nvCxnSpPr>
          <p:cNvPr id="50" name="直线连接符 49"/>
          <p:cNvCxnSpPr/>
          <p:nvPr/>
        </p:nvCxnSpPr>
        <p:spPr>
          <a:xfrm>
            <a:off x="3033339" y="2496214"/>
            <a:ext cx="0" cy="1962065"/>
          </a:xfrm>
          <a:prstGeom prst="line">
            <a:avLst/>
          </a:prstGeom>
          <a:ln>
            <a:solidFill>
              <a:schemeClr val="tx2">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2" name="直线箭头连接符 51"/>
          <p:cNvCxnSpPr/>
          <p:nvPr/>
        </p:nvCxnSpPr>
        <p:spPr>
          <a:xfrm>
            <a:off x="3033338" y="4474049"/>
            <a:ext cx="150650" cy="0"/>
          </a:xfrm>
          <a:prstGeom prst="straightConnector1">
            <a:avLst/>
          </a:prstGeom>
          <a:ln>
            <a:solidFill>
              <a:schemeClr val="tx2">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54" name="圆角矩形 53"/>
          <p:cNvSpPr/>
          <p:nvPr/>
        </p:nvSpPr>
        <p:spPr>
          <a:xfrm>
            <a:off x="3226645" y="4318285"/>
            <a:ext cx="253742" cy="1322542"/>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62" name="直线连接符 61"/>
          <p:cNvCxnSpPr/>
          <p:nvPr/>
        </p:nvCxnSpPr>
        <p:spPr>
          <a:xfrm>
            <a:off x="367215" y="2496214"/>
            <a:ext cx="0" cy="761993"/>
          </a:xfrm>
          <a:prstGeom prst="line">
            <a:avLst/>
          </a:prstGeom>
          <a:ln>
            <a:solidFill>
              <a:schemeClr val="tx2">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4" name="圆角矩形 63"/>
          <p:cNvSpPr/>
          <p:nvPr/>
        </p:nvSpPr>
        <p:spPr>
          <a:xfrm>
            <a:off x="240344" y="3258207"/>
            <a:ext cx="253742" cy="140138"/>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65" name="直线连接符 64"/>
          <p:cNvCxnSpPr/>
          <p:nvPr/>
        </p:nvCxnSpPr>
        <p:spPr>
          <a:xfrm>
            <a:off x="721063" y="2496280"/>
            <a:ext cx="0" cy="761927"/>
          </a:xfrm>
          <a:prstGeom prst="line">
            <a:avLst/>
          </a:prstGeom>
          <a:ln>
            <a:solidFill>
              <a:schemeClr val="tx2">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7" name="圆角矩形 66"/>
          <p:cNvSpPr/>
          <p:nvPr/>
        </p:nvSpPr>
        <p:spPr>
          <a:xfrm>
            <a:off x="594192" y="3270469"/>
            <a:ext cx="253742" cy="294290"/>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68" name="直线连接符 67"/>
          <p:cNvCxnSpPr/>
          <p:nvPr/>
        </p:nvCxnSpPr>
        <p:spPr>
          <a:xfrm>
            <a:off x="367215" y="3410607"/>
            <a:ext cx="0" cy="761993"/>
          </a:xfrm>
          <a:prstGeom prst="line">
            <a:avLst/>
          </a:prstGeom>
          <a:ln>
            <a:solidFill>
              <a:schemeClr val="tx2">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直线箭头连接符 73"/>
          <p:cNvCxnSpPr/>
          <p:nvPr/>
        </p:nvCxnSpPr>
        <p:spPr>
          <a:xfrm flipV="1">
            <a:off x="364816" y="4172600"/>
            <a:ext cx="581115" cy="7152"/>
          </a:xfrm>
          <a:prstGeom prst="straightConnector1">
            <a:avLst/>
          </a:prstGeom>
          <a:ln>
            <a:solidFill>
              <a:schemeClr val="tx2">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77" name="圆角矩形 76"/>
          <p:cNvSpPr/>
          <p:nvPr/>
        </p:nvSpPr>
        <p:spPr>
          <a:xfrm flipV="1">
            <a:off x="940990" y="3944878"/>
            <a:ext cx="253742" cy="455441"/>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78" name="直线连接符 77"/>
          <p:cNvCxnSpPr>
            <a:endCxn id="77" idx="2"/>
          </p:cNvCxnSpPr>
          <p:nvPr/>
        </p:nvCxnSpPr>
        <p:spPr>
          <a:xfrm>
            <a:off x="1066153" y="2504973"/>
            <a:ext cx="1708" cy="1439905"/>
          </a:xfrm>
          <a:prstGeom prst="line">
            <a:avLst/>
          </a:prstGeom>
          <a:ln>
            <a:solidFill>
              <a:schemeClr val="tx2">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81" name="文本框 80"/>
          <p:cNvSpPr txBox="1"/>
          <p:nvPr/>
        </p:nvSpPr>
        <p:spPr>
          <a:xfrm>
            <a:off x="66004" y="5279077"/>
            <a:ext cx="4335257" cy="1015663"/>
          </a:xfrm>
          <a:prstGeom prst="rect">
            <a:avLst/>
          </a:prstGeom>
          <a:noFill/>
        </p:spPr>
        <p:txBody>
          <a:bodyPr wrap="square" rtlCol="0">
            <a:spAutoFit/>
          </a:bodyPr>
          <a:lstStyle/>
          <a:p>
            <a:r>
              <a:rPr kumimoji="1" lang="en-US" altLang="zh-CN" sz="2000" b="1" dirty="0" smtClean="0"/>
              <a:t>1. Tracking the “hole”;</a:t>
            </a:r>
          </a:p>
          <a:p>
            <a:r>
              <a:rPr kumimoji="1" lang="en-US" altLang="zh-CN" sz="2000" b="1" dirty="0" smtClean="0"/>
              <a:t>2. Merging them using the </a:t>
            </a:r>
          </a:p>
          <a:p>
            <a:r>
              <a:rPr kumimoji="1" lang="en-US" altLang="zh-CN" sz="2000" b="1" dirty="0" smtClean="0">
                <a:solidFill>
                  <a:srgbClr val="376092"/>
                </a:solidFill>
              </a:rPr>
              <a:t>IDLE </a:t>
            </a:r>
            <a:r>
              <a:rPr kumimoji="1" lang="en-US" altLang="zh-CN" sz="2000" b="1" dirty="0" smtClean="0"/>
              <a:t>computing</a:t>
            </a:r>
            <a:r>
              <a:rPr kumimoji="1" lang="en-US" altLang="zh-CN" sz="2000" b="1" dirty="0" smtClean="0">
                <a:solidFill>
                  <a:srgbClr val="376092"/>
                </a:solidFill>
              </a:rPr>
              <a:t> </a:t>
            </a:r>
            <a:r>
              <a:rPr kumimoji="1" lang="en-US" altLang="zh-CN" sz="2000" b="1" dirty="0" smtClean="0"/>
              <a:t>resource for efficiency.   </a:t>
            </a:r>
            <a:endParaRPr kumimoji="1" lang="zh-CN" altLang="en-US" sz="2000" b="1" dirty="0"/>
          </a:p>
        </p:txBody>
      </p:sp>
      <p:sp>
        <p:nvSpPr>
          <p:cNvPr id="83" name="文本框 82"/>
          <p:cNvSpPr txBox="1"/>
          <p:nvPr/>
        </p:nvSpPr>
        <p:spPr>
          <a:xfrm>
            <a:off x="348613" y="3652210"/>
            <a:ext cx="372450" cy="615553"/>
          </a:xfrm>
          <a:prstGeom prst="rect">
            <a:avLst/>
          </a:prstGeom>
          <a:noFill/>
          <a:effectLst/>
        </p:spPr>
        <p:txBody>
          <a:bodyPr wrap="square" rtlCol="0">
            <a:spAutoFit/>
          </a:bodyPr>
          <a:lstStyle/>
          <a:p>
            <a:r>
              <a:rPr kumimoji="1" lang="en-US" altLang="zh-CN" sz="3300" b="1" dirty="0" smtClean="0">
                <a:solidFill>
                  <a:srgbClr val="953735"/>
                </a:solidFill>
              </a:rPr>
              <a:t>+</a:t>
            </a:r>
            <a:endParaRPr kumimoji="1" lang="zh-CN" altLang="en-US" sz="3300" b="1" dirty="0">
              <a:solidFill>
                <a:srgbClr val="953735"/>
              </a:solidFill>
            </a:endParaRPr>
          </a:p>
        </p:txBody>
      </p:sp>
      <p:sp>
        <p:nvSpPr>
          <p:cNvPr id="84" name="文本框 83"/>
          <p:cNvSpPr txBox="1"/>
          <p:nvPr/>
        </p:nvSpPr>
        <p:spPr>
          <a:xfrm>
            <a:off x="2338555" y="4139600"/>
            <a:ext cx="467263" cy="602606"/>
          </a:xfrm>
          <a:prstGeom prst="rect">
            <a:avLst/>
          </a:prstGeom>
          <a:noFill/>
          <a:effectLst/>
        </p:spPr>
        <p:txBody>
          <a:bodyPr wrap="square" rtlCol="0">
            <a:spAutoFit/>
          </a:bodyPr>
          <a:lstStyle/>
          <a:p>
            <a:r>
              <a:rPr kumimoji="1" lang="en-US" altLang="zh-CN" sz="3300" b="1" dirty="0" smtClean="0">
                <a:solidFill>
                  <a:schemeClr val="accent2">
                    <a:lumMod val="75000"/>
                  </a:schemeClr>
                </a:solidFill>
              </a:rPr>
              <a:t>+</a:t>
            </a:r>
            <a:endParaRPr kumimoji="1" lang="zh-CN" altLang="en-US" sz="3300" b="1" dirty="0">
              <a:solidFill>
                <a:schemeClr val="accent2">
                  <a:lumMod val="75000"/>
                </a:schemeClr>
              </a:solidFill>
            </a:endParaRPr>
          </a:p>
        </p:txBody>
      </p:sp>
      <p:sp>
        <p:nvSpPr>
          <p:cNvPr id="85" name="文本框 84"/>
          <p:cNvSpPr txBox="1"/>
          <p:nvPr/>
        </p:nvSpPr>
        <p:spPr>
          <a:xfrm>
            <a:off x="6935687" y="3384875"/>
            <a:ext cx="925120" cy="523220"/>
          </a:xfrm>
          <a:prstGeom prst="rect">
            <a:avLst/>
          </a:prstGeom>
          <a:noFill/>
        </p:spPr>
        <p:txBody>
          <a:bodyPr wrap="square" rtlCol="0">
            <a:spAutoFit/>
          </a:bodyPr>
          <a:lstStyle/>
          <a:p>
            <a:pPr algn="ctr"/>
            <a:r>
              <a:rPr kumimoji="1" lang="mr-IN" altLang="zh-CN" sz="2800" b="1" dirty="0" smtClean="0"/>
              <a:t>…</a:t>
            </a:r>
            <a:endParaRPr kumimoji="1" lang="zh-CN" altLang="en-US" sz="2800" b="1" dirty="0"/>
          </a:p>
        </p:txBody>
      </p:sp>
      <p:cxnSp>
        <p:nvCxnSpPr>
          <p:cNvPr id="86" name="直线箭头连接符 85"/>
          <p:cNvCxnSpPr/>
          <p:nvPr/>
        </p:nvCxnSpPr>
        <p:spPr>
          <a:xfrm>
            <a:off x="4689767" y="3441466"/>
            <a:ext cx="96717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7" name="文本框 86"/>
          <p:cNvSpPr txBox="1"/>
          <p:nvPr/>
        </p:nvSpPr>
        <p:spPr>
          <a:xfrm>
            <a:off x="4672947" y="3081918"/>
            <a:ext cx="1050252" cy="369332"/>
          </a:xfrm>
          <a:prstGeom prst="rect">
            <a:avLst/>
          </a:prstGeom>
          <a:noFill/>
        </p:spPr>
        <p:txBody>
          <a:bodyPr wrap="square" rtlCol="0">
            <a:spAutoFit/>
          </a:bodyPr>
          <a:lstStyle/>
          <a:p>
            <a:r>
              <a:rPr kumimoji="1" lang="en-US" altLang="zh-CN" b="1" dirty="0" smtClean="0"/>
              <a:t> Locked</a:t>
            </a:r>
            <a:endParaRPr kumimoji="1" lang="zh-CN" altLang="en-US" b="1" dirty="0"/>
          </a:p>
        </p:txBody>
      </p:sp>
      <p:sp>
        <p:nvSpPr>
          <p:cNvPr id="88" name="圆角矩形 87"/>
          <p:cNvSpPr/>
          <p:nvPr/>
        </p:nvSpPr>
        <p:spPr>
          <a:xfrm>
            <a:off x="5955472" y="2772461"/>
            <a:ext cx="253742" cy="1322542"/>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89" name="图片 88"/>
          <p:cNvPicPr>
            <a:picLocks noChangeAspect="1"/>
          </p:cNvPicPr>
          <p:nvPr/>
        </p:nvPicPr>
        <p:blipFill rotWithShape="1">
          <a:blip r:embed="rId3"/>
          <a:srcRect l="50380" t="-2041" b="-1"/>
          <a:stretch/>
        </p:blipFill>
        <p:spPr>
          <a:xfrm>
            <a:off x="5875613" y="3121714"/>
            <a:ext cx="407658" cy="586828"/>
          </a:xfrm>
          <a:prstGeom prst="rect">
            <a:avLst/>
          </a:prstGeom>
        </p:spPr>
      </p:pic>
      <p:sp>
        <p:nvSpPr>
          <p:cNvPr id="90" name="圆角矩形 89"/>
          <p:cNvSpPr/>
          <p:nvPr/>
        </p:nvSpPr>
        <p:spPr>
          <a:xfrm>
            <a:off x="7267124" y="2732991"/>
            <a:ext cx="253742" cy="169339"/>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1" name="圆角矩形 90"/>
          <p:cNvSpPr/>
          <p:nvPr/>
        </p:nvSpPr>
        <p:spPr>
          <a:xfrm>
            <a:off x="7267124" y="3056527"/>
            <a:ext cx="253742" cy="169339"/>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2" name="圆角矩形 91"/>
          <p:cNvSpPr/>
          <p:nvPr/>
        </p:nvSpPr>
        <p:spPr>
          <a:xfrm>
            <a:off x="7267124" y="3356796"/>
            <a:ext cx="253742" cy="169339"/>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3" name="圆角矩形 92"/>
          <p:cNvSpPr/>
          <p:nvPr/>
        </p:nvSpPr>
        <p:spPr>
          <a:xfrm>
            <a:off x="7283894" y="3925664"/>
            <a:ext cx="253742" cy="169339"/>
          </a:xfrm>
          <a:prstGeom prst="roundRect">
            <a:avLst/>
          </a:prstGeom>
          <a:no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cxnSp>
        <p:nvCxnSpPr>
          <p:cNvPr id="94" name="直线箭头连接符 93"/>
          <p:cNvCxnSpPr/>
          <p:nvPr/>
        </p:nvCxnSpPr>
        <p:spPr>
          <a:xfrm flipV="1">
            <a:off x="6393792" y="2902330"/>
            <a:ext cx="732446" cy="496015"/>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97" name="直线箭头连接符 96"/>
          <p:cNvCxnSpPr/>
          <p:nvPr/>
        </p:nvCxnSpPr>
        <p:spPr>
          <a:xfrm>
            <a:off x="6393792" y="3456554"/>
            <a:ext cx="732446" cy="0"/>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99" name="直线箭头连接符 98"/>
          <p:cNvCxnSpPr/>
          <p:nvPr/>
        </p:nvCxnSpPr>
        <p:spPr>
          <a:xfrm>
            <a:off x="6408776" y="3521099"/>
            <a:ext cx="717462" cy="387047"/>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103" name="乘 102"/>
          <p:cNvSpPr/>
          <p:nvPr/>
        </p:nvSpPr>
        <p:spPr>
          <a:xfrm>
            <a:off x="7537636" y="2935399"/>
            <a:ext cx="748019" cy="950416"/>
          </a:xfrm>
          <a:prstGeom prst="mathMultiply">
            <a:avLst>
              <a:gd name="adj1" fmla="val 7148"/>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04" name="文本框 103"/>
          <p:cNvSpPr txBox="1"/>
          <p:nvPr/>
        </p:nvSpPr>
        <p:spPr>
          <a:xfrm>
            <a:off x="4489013" y="4118578"/>
            <a:ext cx="4646227" cy="1015663"/>
          </a:xfrm>
          <a:prstGeom prst="rect">
            <a:avLst/>
          </a:prstGeom>
          <a:noFill/>
        </p:spPr>
        <p:txBody>
          <a:bodyPr wrap="square" rtlCol="0">
            <a:spAutoFit/>
          </a:bodyPr>
          <a:lstStyle/>
          <a:p>
            <a:pPr algn="just"/>
            <a:r>
              <a:rPr kumimoji="1" lang="en-US" altLang="zh-CN" sz="2000" b="1" dirty="0" smtClean="0"/>
              <a:t>3. Locking the blocks has 512 4KB pages for huge page allocations, and delaying breaking them.</a:t>
            </a:r>
            <a:endParaRPr kumimoji="1" lang="zh-CN" altLang="en-US" sz="2000" b="1" dirty="0"/>
          </a:p>
        </p:txBody>
      </p:sp>
      <p:sp>
        <p:nvSpPr>
          <p:cNvPr id="105" name="下箭头 104"/>
          <p:cNvSpPr/>
          <p:nvPr/>
        </p:nvSpPr>
        <p:spPr>
          <a:xfrm rot="18555448">
            <a:off x="4382350" y="5131024"/>
            <a:ext cx="344818" cy="769984"/>
          </a:xfrm>
          <a:prstGeom prst="downArrow">
            <a:avLst>
              <a:gd name="adj1" fmla="val 50000"/>
              <a:gd name="adj2" fmla="val 91856"/>
            </a:avLst>
          </a:prstGeom>
          <a:noFill/>
          <a:ln w="571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06" name="文本框 105"/>
          <p:cNvSpPr txBox="1"/>
          <p:nvPr/>
        </p:nvSpPr>
        <p:spPr>
          <a:xfrm>
            <a:off x="4853793" y="5725595"/>
            <a:ext cx="4290206" cy="1015663"/>
          </a:xfrm>
          <a:prstGeom prst="rect">
            <a:avLst/>
          </a:prstGeom>
          <a:noFill/>
        </p:spPr>
        <p:txBody>
          <a:bodyPr wrap="square" rtlCol="0">
            <a:spAutoFit/>
          </a:bodyPr>
          <a:lstStyle/>
          <a:p>
            <a:pPr algn="just"/>
            <a:r>
              <a:rPr kumimoji="1" lang="en-US" altLang="zh-CN" sz="2000" b="1" dirty="0" smtClean="0">
                <a:solidFill>
                  <a:schemeClr val="accent1">
                    <a:lumMod val="75000"/>
                  </a:schemeClr>
                </a:solidFill>
              </a:rPr>
              <a:t>In H-Policy, the </a:t>
            </a:r>
            <a:r>
              <a:rPr kumimoji="1" lang="en-US" altLang="zh-CN" sz="2000" b="1" dirty="0" smtClean="0">
                <a:solidFill>
                  <a:schemeClr val="accent1">
                    <a:lumMod val="75000"/>
                  </a:schemeClr>
                </a:solidFill>
              </a:rPr>
              <a:t>“consecutive” is a kind of resource, and H-Policy tries to reduce the memory fragmentations.</a:t>
            </a:r>
            <a:endParaRPr kumimoji="1" lang="zh-CN" altLang="en-US" sz="2000" b="1" dirty="0">
              <a:solidFill>
                <a:schemeClr val="accent1">
                  <a:lumMod val="75000"/>
                </a:schemeClr>
              </a:solidFill>
            </a:endParaRPr>
          </a:p>
        </p:txBody>
      </p:sp>
      <p:cxnSp>
        <p:nvCxnSpPr>
          <p:cNvPr id="107" name="直线箭头连接符 106"/>
          <p:cNvCxnSpPr/>
          <p:nvPr/>
        </p:nvCxnSpPr>
        <p:spPr>
          <a:xfrm>
            <a:off x="1194732" y="4179752"/>
            <a:ext cx="544083" cy="0"/>
          </a:xfrm>
          <a:prstGeom prst="straightConnector1">
            <a:avLst/>
          </a:prstGeom>
          <a:ln>
            <a:solidFill>
              <a:schemeClr val="tx2">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3994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1">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4" grpId="0" animBg="1"/>
      <p:bldP spid="67" grpId="0" animBg="1"/>
      <p:bldP spid="77" grpId="0" animBg="1"/>
      <p:bldP spid="83" grpId="0"/>
      <p:bldP spid="84" grpId="0"/>
      <p:bldP spid="85" grpId="0"/>
      <p:bldP spid="87" grpId="0"/>
      <p:bldP spid="88" grpId="0" animBg="1"/>
      <p:bldP spid="90" grpId="0" animBg="1"/>
      <p:bldP spid="91" grpId="0" animBg="1"/>
      <p:bldP spid="92" grpId="0" animBg="1"/>
      <p:bldP spid="93" grpId="0" animBg="1"/>
      <p:bldP spid="103" grpId="0" animBg="1"/>
      <p:bldP spid="104" grpId="0"/>
      <p:bldP spid="105" grpId="0" animBg="1"/>
      <p:bldP spid="1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0602"/>
            <a:ext cx="8229600" cy="1143000"/>
          </a:xfrm>
        </p:spPr>
        <p:txBody>
          <a:bodyPr/>
          <a:lstStyle/>
          <a:p>
            <a:r>
              <a:rPr kumimoji="1" lang="en-US" altLang="zh-CN" dirty="0" smtClean="0"/>
              <a:t>Discussion - Future Work</a:t>
            </a:r>
            <a:endParaRPr kumimoji="1" lang="zh-CN" altLang="en-US" dirty="0"/>
          </a:p>
        </p:txBody>
      </p:sp>
      <p:sp>
        <p:nvSpPr>
          <p:cNvPr id="3" name="内容占位符 2"/>
          <p:cNvSpPr>
            <a:spLocks noGrp="1"/>
          </p:cNvSpPr>
          <p:nvPr>
            <p:ph idx="1"/>
          </p:nvPr>
        </p:nvSpPr>
        <p:spPr>
          <a:xfrm>
            <a:off x="0" y="907483"/>
            <a:ext cx="9143999" cy="1001813"/>
          </a:xfrm>
        </p:spPr>
        <p:txBody>
          <a:bodyPr>
            <a:normAutofit/>
          </a:bodyPr>
          <a:lstStyle/>
          <a:p>
            <a:pPr algn="just">
              <a:lnSpc>
                <a:spcPct val="90000"/>
              </a:lnSpc>
            </a:pPr>
            <a:r>
              <a:rPr kumimoji="1" lang="en-US" altLang="zh-CN" sz="3100" dirty="0" smtClean="0"/>
              <a:t>New Memory Architecture </a:t>
            </a:r>
            <a:r>
              <a:rPr kumimoji="1" lang="mr-IN" altLang="zh-CN" sz="3100" dirty="0" smtClean="0"/>
              <a:t>–</a:t>
            </a:r>
            <a:r>
              <a:rPr kumimoji="1" lang="en-US" altLang="zh-CN" sz="3100" dirty="0" smtClean="0"/>
              <a:t> Non-Volatile Memory is involved and located beside the DRAM memory</a:t>
            </a:r>
            <a:endParaRPr kumimoji="1" lang="zh-CN" altLang="en-US" sz="3100" dirty="0"/>
          </a:p>
        </p:txBody>
      </p:sp>
      <p:pic>
        <p:nvPicPr>
          <p:cNvPr id="4" name="图片 3" descr="Macintosh HD:Users:liulei:Desktop:屏幕快照 2018-10-15 下午6.37.2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209" y="2024736"/>
            <a:ext cx="7879447" cy="2914258"/>
          </a:xfrm>
          <a:prstGeom prst="rect">
            <a:avLst/>
          </a:prstGeom>
          <a:noFill/>
          <a:ln>
            <a:noFill/>
          </a:ln>
          <a:extLst>
            <a:ext uri="{FAA26D3D-D897-4be2-8F04-BA451C77F1D7}">
              <ma14:placeholderFlag xmlns:ma14="http://schemas.microsoft.com/office/mac/drawingml/2011/main"/>
            </a:ext>
          </a:extLst>
        </p:spPr>
      </p:pic>
      <p:sp>
        <p:nvSpPr>
          <p:cNvPr id="5" name="文本框 4"/>
          <p:cNvSpPr txBox="1"/>
          <p:nvPr/>
        </p:nvSpPr>
        <p:spPr>
          <a:xfrm>
            <a:off x="-1" y="6458579"/>
            <a:ext cx="9144001" cy="353943"/>
          </a:xfrm>
          <a:prstGeom prst="rect">
            <a:avLst/>
          </a:prstGeom>
          <a:noFill/>
        </p:spPr>
        <p:txBody>
          <a:bodyPr wrap="square" rtlCol="0">
            <a:spAutoFit/>
          </a:bodyPr>
          <a:lstStyle/>
          <a:p>
            <a:pPr algn="ctr"/>
            <a:r>
              <a:rPr kumimoji="1" lang="en-US" altLang="zh-CN" sz="1700" b="1" dirty="0" smtClean="0"/>
              <a:t>Lei Liu, et al, Hierarchical Hybrid Memory Management in OS for Tiered Memory, In IEEE TPDS, 2019</a:t>
            </a:r>
            <a:endParaRPr kumimoji="1" lang="zh-CN" altLang="en-US" sz="1700" b="1" dirty="0"/>
          </a:p>
        </p:txBody>
      </p:sp>
      <p:sp>
        <p:nvSpPr>
          <p:cNvPr id="6" name="矩形 5"/>
          <p:cNvSpPr/>
          <p:nvPr/>
        </p:nvSpPr>
        <p:spPr>
          <a:xfrm>
            <a:off x="6112369" y="1909296"/>
            <a:ext cx="2361287" cy="3143712"/>
          </a:xfrm>
          <a:prstGeom prst="rect">
            <a:avLst/>
          </a:prstGeom>
          <a:noFill/>
          <a:ln w="6985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下箭头 6"/>
          <p:cNvSpPr/>
          <p:nvPr/>
        </p:nvSpPr>
        <p:spPr>
          <a:xfrm>
            <a:off x="3449856" y="5051095"/>
            <a:ext cx="344818" cy="517002"/>
          </a:xfrm>
          <a:prstGeom prst="downArrow">
            <a:avLst>
              <a:gd name="adj1" fmla="val 50000"/>
              <a:gd name="adj2" fmla="val 60951"/>
            </a:avLst>
          </a:prstGeom>
          <a:noFill/>
          <a:ln w="571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accent2">
                  <a:lumMod val="75000"/>
                </a:schemeClr>
              </a:solidFill>
            </a:endParaRPr>
          </a:p>
        </p:txBody>
      </p:sp>
      <p:sp>
        <p:nvSpPr>
          <p:cNvPr id="8" name="文本框 7"/>
          <p:cNvSpPr txBox="1"/>
          <p:nvPr/>
        </p:nvSpPr>
        <p:spPr>
          <a:xfrm>
            <a:off x="1" y="5498116"/>
            <a:ext cx="9144000" cy="846386"/>
          </a:xfrm>
          <a:prstGeom prst="rect">
            <a:avLst/>
          </a:prstGeom>
          <a:noFill/>
        </p:spPr>
        <p:txBody>
          <a:bodyPr wrap="square" rtlCol="0">
            <a:spAutoFit/>
          </a:bodyPr>
          <a:lstStyle/>
          <a:p>
            <a:pPr algn="just">
              <a:lnSpc>
                <a:spcPct val="80000"/>
              </a:lnSpc>
            </a:pPr>
            <a:r>
              <a:rPr kumimoji="1" lang="en-US" altLang="zh-CN" sz="3000" b="1" dirty="0" smtClean="0">
                <a:solidFill>
                  <a:srgbClr val="800000"/>
                </a:solidFill>
              </a:rPr>
              <a:t>It is a potential use case for NVM (large memory capacity) management using huge page in OS.   </a:t>
            </a:r>
          </a:p>
        </p:txBody>
      </p:sp>
      <p:sp>
        <p:nvSpPr>
          <p:cNvPr id="9" name="矩形 8"/>
          <p:cNvSpPr/>
          <p:nvPr/>
        </p:nvSpPr>
        <p:spPr>
          <a:xfrm>
            <a:off x="1433387" y="2024736"/>
            <a:ext cx="4608184" cy="2914258"/>
          </a:xfrm>
          <a:prstGeom prst="rect">
            <a:avLst/>
          </a:prstGeom>
          <a:noFill/>
          <a:ln w="698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03924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15822"/>
            <a:ext cx="9144000" cy="1042850"/>
          </a:xfrm>
          <a:prstGeom prst="rect">
            <a:avLst/>
          </a:prstGeom>
          <a:noFill/>
        </p:spPr>
        <p:txBody>
          <a:bodyPr wrap="square" rtlCol="0">
            <a:spAutoFit/>
          </a:bodyPr>
          <a:lstStyle/>
          <a:p>
            <a:pPr algn="ctr">
              <a:lnSpc>
                <a:spcPct val="90000"/>
              </a:lnSpc>
            </a:pPr>
            <a:r>
              <a:rPr kumimoji="1" lang="en-US" altLang="zh-CN" sz="3400" b="1" dirty="0" smtClean="0"/>
              <a:t>A new Mechanism for Huge Page Management in OS Kernel for Large Memory Systems</a:t>
            </a:r>
            <a:endParaRPr kumimoji="1" lang="zh-CN" altLang="en-US" sz="3400" b="1" dirty="0"/>
          </a:p>
        </p:txBody>
      </p:sp>
      <p:sp>
        <p:nvSpPr>
          <p:cNvPr id="5" name="标题 1"/>
          <p:cNvSpPr txBox="1">
            <a:spLocks/>
          </p:cNvSpPr>
          <p:nvPr/>
        </p:nvSpPr>
        <p:spPr>
          <a:xfrm>
            <a:off x="0" y="1577101"/>
            <a:ext cx="91440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3400" b="1" dirty="0" err="1" smtClean="0">
                <a:solidFill>
                  <a:schemeClr val="accent2">
                    <a:lumMod val="75000"/>
                  </a:schemeClr>
                </a:solidFill>
              </a:rPr>
              <a:t>SysMon</a:t>
            </a:r>
            <a:r>
              <a:rPr kumimoji="1" lang="en-US" altLang="zh-CN" sz="3400" b="1" dirty="0" smtClean="0">
                <a:solidFill>
                  <a:schemeClr val="accent2">
                    <a:lumMod val="75000"/>
                  </a:schemeClr>
                </a:solidFill>
              </a:rPr>
              <a:t>-H</a:t>
            </a:r>
            <a:r>
              <a:rPr kumimoji="1" lang="en-US" altLang="zh-CN" sz="3400" b="1" dirty="0" smtClean="0"/>
              <a:t>: Make OS Know More about Huge Page </a:t>
            </a:r>
            <a:endParaRPr kumimoji="1" lang="zh-CN" altLang="en-US" sz="3400" b="1" dirty="0"/>
          </a:p>
        </p:txBody>
      </p:sp>
      <p:sp>
        <p:nvSpPr>
          <p:cNvPr id="6" name="标题 1"/>
          <p:cNvSpPr txBox="1">
            <a:spLocks/>
          </p:cNvSpPr>
          <p:nvPr/>
        </p:nvSpPr>
        <p:spPr>
          <a:xfrm>
            <a:off x="0" y="2830066"/>
            <a:ext cx="91440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90000"/>
              </a:lnSpc>
            </a:pPr>
            <a:r>
              <a:rPr kumimoji="1" lang="en-US" altLang="zh-CN" sz="3400" b="1" dirty="0" smtClean="0">
                <a:solidFill>
                  <a:schemeClr val="accent2">
                    <a:lumMod val="75000"/>
                  </a:schemeClr>
                </a:solidFill>
              </a:rPr>
              <a:t>H-Policy</a:t>
            </a:r>
            <a:r>
              <a:rPr kumimoji="1" lang="en-US" altLang="zh-CN" sz="3400" b="1" dirty="0" smtClean="0"/>
              <a:t>: Use the information to Manage Memory System with a low overhead </a:t>
            </a:r>
            <a:endParaRPr kumimoji="1" lang="zh-CN" altLang="en-US" sz="3400" b="1" dirty="0"/>
          </a:p>
        </p:txBody>
      </p:sp>
      <p:sp>
        <p:nvSpPr>
          <p:cNvPr id="9" name="标题 1"/>
          <p:cNvSpPr txBox="1">
            <a:spLocks/>
          </p:cNvSpPr>
          <p:nvPr/>
        </p:nvSpPr>
        <p:spPr>
          <a:xfrm>
            <a:off x="0" y="-22624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dirty="0" smtClean="0"/>
              <a:t>Conclusions</a:t>
            </a:r>
            <a:endParaRPr kumimoji="1" lang="zh-CN" altLang="en-US" dirty="0"/>
          </a:p>
        </p:txBody>
      </p:sp>
      <p:sp>
        <p:nvSpPr>
          <p:cNvPr id="10" name="文本框 9"/>
          <p:cNvSpPr txBox="1"/>
          <p:nvPr/>
        </p:nvSpPr>
        <p:spPr>
          <a:xfrm>
            <a:off x="4" y="2121559"/>
            <a:ext cx="9144000" cy="1015663"/>
          </a:xfrm>
          <a:prstGeom prst="rect">
            <a:avLst/>
          </a:prstGeom>
          <a:noFill/>
        </p:spPr>
        <p:txBody>
          <a:bodyPr wrap="square" rtlCol="0">
            <a:spAutoFit/>
          </a:bodyPr>
          <a:lstStyle/>
          <a:p>
            <a:pPr algn="ctr"/>
            <a:r>
              <a:rPr kumimoji="1" lang="en-US" altLang="zh-CN" sz="6000" b="1" dirty="0" smtClean="0">
                <a:solidFill>
                  <a:schemeClr val="accent2">
                    <a:lumMod val="75000"/>
                  </a:schemeClr>
                </a:solidFill>
              </a:rPr>
              <a:t>+</a:t>
            </a:r>
            <a:endParaRPr kumimoji="1" lang="zh-CN" altLang="en-US" sz="6000" b="1" dirty="0">
              <a:solidFill>
                <a:schemeClr val="accent2">
                  <a:lumMod val="75000"/>
                </a:schemeClr>
              </a:solidFill>
            </a:endParaRPr>
          </a:p>
        </p:txBody>
      </p:sp>
      <p:sp>
        <p:nvSpPr>
          <p:cNvPr id="11" name="圆角矩形 10"/>
          <p:cNvSpPr/>
          <p:nvPr/>
        </p:nvSpPr>
        <p:spPr>
          <a:xfrm>
            <a:off x="81643" y="1817082"/>
            <a:ext cx="8989786" cy="2146913"/>
          </a:xfrm>
          <a:prstGeom prst="roundRect">
            <a:avLst/>
          </a:prstGeom>
          <a:noFill/>
          <a:ln w="47625">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下箭头 12"/>
          <p:cNvSpPr/>
          <p:nvPr/>
        </p:nvSpPr>
        <p:spPr>
          <a:xfrm>
            <a:off x="4402356" y="4126686"/>
            <a:ext cx="344818" cy="517002"/>
          </a:xfrm>
          <a:prstGeom prst="downArrow">
            <a:avLst>
              <a:gd name="adj1" fmla="val 50000"/>
              <a:gd name="adj2" fmla="val 60951"/>
            </a:avLst>
          </a:prstGeom>
          <a:noFill/>
          <a:ln w="571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accent2">
                  <a:lumMod val="75000"/>
                </a:schemeClr>
              </a:solidFill>
            </a:endParaRPr>
          </a:p>
        </p:txBody>
      </p:sp>
      <p:sp>
        <p:nvSpPr>
          <p:cNvPr id="14" name="文本框 13"/>
          <p:cNvSpPr txBox="1"/>
          <p:nvPr/>
        </p:nvSpPr>
        <p:spPr>
          <a:xfrm>
            <a:off x="18143" y="4638506"/>
            <a:ext cx="9143996" cy="1684564"/>
          </a:xfrm>
          <a:prstGeom prst="rect">
            <a:avLst/>
          </a:prstGeom>
          <a:noFill/>
        </p:spPr>
        <p:txBody>
          <a:bodyPr wrap="square" rtlCol="0">
            <a:spAutoFit/>
          </a:bodyPr>
          <a:lstStyle/>
          <a:p>
            <a:pPr marL="514350" indent="-514350" algn="just">
              <a:lnSpc>
                <a:spcPct val="80000"/>
              </a:lnSpc>
              <a:buAutoNum type="arabicPeriod"/>
            </a:pPr>
            <a:r>
              <a:rPr kumimoji="1" lang="en-US" altLang="zh-CN" sz="3200" b="1" dirty="0" smtClean="0"/>
              <a:t>Efficient memory allocation for huge pages</a:t>
            </a:r>
          </a:p>
          <a:p>
            <a:pPr marL="514350" indent="-514350" algn="just">
              <a:lnSpc>
                <a:spcPct val="80000"/>
              </a:lnSpc>
              <a:buAutoNum type="arabicPeriod"/>
            </a:pPr>
            <a:r>
              <a:rPr kumimoji="1" lang="en-US" altLang="zh-CN" sz="3200" b="1" dirty="0" smtClean="0"/>
              <a:t>Mitigating the memory bloating and reducing fragmentations </a:t>
            </a:r>
          </a:p>
          <a:p>
            <a:pPr marL="514350" indent="-514350" algn="just">
              <a:lnSpc>
                <a:spcPct val="80000"/>
              </a:lnSpc>
              <a:buAutoNum type="arabicPeriod"/>
            </a:pPr>
            <a:r>
              <a:rPr kumimoji="1" lang="en-US" altLang="zh-CN" sz="3200" b="1" dirty="0" smtClean="0"/>
              <a:t>Improving the overall memory utilization</a:t>
            </a:r>
          </a:p>
        </p:txBody>
      </p:sp>
      <p:sp>
        <p:nvSpPr>
          <p:cNvPr id="12" name="文本框 11"/>
          <p:cNvSpPr txBox="1"/>
          <p:nvPr/>
        </p:nvSpPr>
        <p:spPr>
          <a:xfrm>
            <a:off x="18143" y="6432242"/>
            <a:ext cx="9144000" cy="425758"/>
          </a:xfrm>
          <a:prstGeom prst="rect">
            <a:avLst/>
          </a:prstGeom>
          <a:noFill/>
        </p:spPr>
        <p:txBody>
          <a:bodyPr wrap="square" rtlCol="0">
            <a:spAutoFit/>
          </a:bodyPr>
          <a:lstStyle/>
          <a:p>
            <a:pPr algn="ctr">
              <a:lnSpc>
                <a:spcPct val="80000"/>
              </a:lnSpc>
            </a:pPr>
            <a:r>
              <a:rPr kumimoji="1" lang="en-US" altLang="zh-CN" sz="2600" b="1" dirty="0" smtClean="0">
                <a:solidFill>
                  <a:schemeClr val="accent1">
                    <a:lumMod val="75000"/>
                  </a:schemeClr>
                </a:solidFill>
              </a:rPr>
              <a:t>More experimental results can be found in our paper.</a:t>
            </a:r>
            <a:endParaRPr kumimoji="1" lang="zh-CN" altLang="en-US" sz="2600" b="1" dirty="0">
              <a:solidFill>
                <a:schemeClr val="accent1">
                  <a:lumMod val="75000"/>
                </a:schemeClr>
              </a:solidFill>
            </a:endParaRPr>
          </a:p>
        </p:txBody>
      </p:sp>
    </p:spTree>
    <p:extLst>
      <p:ext uri="{BB962C8B-B14F-4D97-AF65-F5344CB8AC3E}">
        <p14:creationId xmlns:p14="http://schemas.microsoft.com/office/powerpoint/2010/main" val="3581704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图片 3" descr="未命名.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338" y="642938"/>
            <a:ext cx="728345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73397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Recommended Articles</a:t>
            </a:r>
            <a:endParaRPr kumimoji="1" lang="zh-CN" altLang="en-US" dirty="0"/>
          </a:p>
        </p:txBody>
      </p:sp>
      <p:sp>
        <p:nvSpPr>
          <p:cNvPr id="3" name="内容占位符 2"/>
          <p:cNvSpPr>
            <a:spLocks noGrp="1"/>
          </p:cNvSpPr>
          <p:nvPr>
            <p:ph idx="1"/>
          </p:nvPr>
        </p:nvSpPr>
        <p:spPr>
          <a:xfrm>
            <a:off x="0" y="1464135"/>
            <a:ext cx="9144000" cy="5421078"/>
          </a:xfrm>
        </p:spPr>
        <p:txBody>
          <a:bodyPr>
            <a:normAutofit fontScale="85000" lnSpcReduction="20000"/>
          </a:bodyPr>
          <a:lstStyle/>
          <a:p>
            <a:pPr algn="just">
              <a:lnSpc>
                <a:spcPct val="90000"/>
              </a:lnSpc>
            </a:pPr>
            <a:r>
              <a:rPr kumimoji="1" lang="en-US" altLang="zh-CN" dirty="0" err="1" smtClean="0"/>
              <a:t>Youngin</a:t>
            </a:r>
            <a:r>
              <a:rPr kumimoji="1" lang="en-US" altLang="zh-CN" dirty="0" smtClean="0"/>
              <a:t> Kwon, et al, Coordinated and efficient huge page management with </a:t>
            </a:r>
            <a:r>
              <a:rPr kumimoji="1" lang="en-US" altLang="zh-CN" dirty="0" err="1" smtClean="0"/>
              <a:t>Ingens</a:t>
            </a:r>
            <a:r>
              <a:rPr kumimoji="1" lang="en-US" altLang="zh-CN" dirty="0" smtClean="0"/>
              <a:t>, in OSDI, 2016</a:t>
            </a:r>
          </a:p>
          <a:p>
            <a:pPr algn="just">
              <a:lnSpc>
                <a:spcPct val="90000"/>
              </a:lnSpc>
            </a:pPr>
            <a:r>
              <a:rPr kumimoji="1" lang="en-US" altLang="zh-CN" dirty="0" err="1"/>
              <a:t>Ashish</a:t>
            </a:r>
            <a:r>
              <a:rPr kumimoji="1" lang="en-US" altLang="zh-CN" dirty="0"/>
              <a:t> </a:t>
            </a:r>
            <a:r>
              <a:rPr kumimoji="1" lang="en-US" altLang="zh-CN" dirty="0" err="1"/>
              <a:t>Panwar</a:t>
            </a:r>
            <a:r>
              <a:rPr kumimoji="1" lang="en-US" altLang="zh-CN" dirty="0"/>
              <a:t>, et al, </a:t>
            </a:r>
            <a:r>
              <a:rPr kumimoji="1" lang="en-US" altLang="zh-CN" dirty="0" smtClean="0"/>
              <a:t>Making huge pages actually useful, in ASPLOS, 2018</a:t>
            </a:r>
          </a:p>
          <a:p>
            <a:pPr algn="just">
              <a:lnSpc>
                <a:spcPct val="90000"/>
              </a:lnSpc>
            </a:pPr>
            <a:r>
              <a:rPr kumimoji="1" lang="en-US" altLang="zh-CN" dirty="0" err="1" smtClean="0"/>
              <a:t>Ashish</a:t>
            </a:r>
            <a:r>
              <a:rPr kumimoji="1" lang="en-US" altLang="zh-CN" dirty="0" smtClean="0"/>
              <a:t> </a:t>
            </a:r>
            <a:r>
              <a:rPr kumimoji="1" lang="en-US" altLang="zh-CN" dirty="0" err="1" smtClean="0"/>
              <a:t>Panwar</a:t>
            </a:r>
            <a:r>
              <a:rPr kumimoji="1" lang="en-US" altLang="zh-CN" dirty="0" smtClean="0"/>
              <a:t>, et al, </a:t>
            </a:r>
            <a:r>
              <a:rPr kumimoji="1" lang="en-US" altLang="zh-CN" dirty="0" err="1" smtClean="0"/>
              <a:t>HawkEye</a:t>
            </a:r>
            <a:r>
              <a:rPr kumimoji="1" lang="en-US" altLang="zh-CN" dirty="0" smtClean="0"/>
              <a:t>: Efficient Fine-grained OS Support for huge pages, in ASPLOS, 2019</a:t>
            </a:r>
          </a:p>
          <a:p>
            <a:pPr algn="just">
              <a:lnSpc>
                <a:spcPct val="90000"/>
              </a:lnSpc>
            </a:pPr>
            <a:r>
              <a:rPr kumimoji="1" lang="en-US" altLang="zh-CN" dirty="0" err="1" smtClean="0"/>
              <a:t>Neha</a:t>
            </a:r>
            <a:r>
              <a:rPr kumimoji="1" lang="en-US" altLang="zh-CN" dirty="0" smtClean="0"/>
              <a:t> </a:t>
            </a:r>
            <a:r>
              <a:rPr kumimoji="1" lang="en-US" altLang="zh-CN" dirty="0" err="1" smtClean="0"/>
              <a:t>Agarwal</a:t>
            </a:r>
            <a:r>
              <a:rPr kumimoji="1" lang="en-US" altLang="zh-CN" dirty="0" smtClean="0"/>
              <a:t>, et al, Thermostat</a:t>
            </a:r>
            <a:r>
              <a:rPr kumimoji="1" lang="en-US" altLang="zh-CN" dirty="0"/>
              <a:t>: Application transparent page management for two-tiered main memory, in ASPLOS, 2017</a:t>
            </a:r>
          </a:p>
          <a:p>
            <a:pPr algn="just">
              <a:lnSpc>
                <a:spcPct val="90000"/>
              </a:lnSpc>
            </a:pPr>
            <a:r>
              <a:rPr kumimoji="1" lang="en-US" altLang="zh-CN" dirty="0" smtClean="0"/>
              <a:t>Lei Liu, et al, Hierarchical hybrid memory management in OS for tiered memory systems, in IEEE TPDS, 2019</a:t>
            </a:r>
          </a:p>
          <a:p>
            <a:pPr algn="just">
              <a:lnSpc>
                <a:spcPct val="90000"/>
              </a:lnSpc>
            </a:pPr>
            <a:r>
              <a:rPr kumimoji="1" lang="en-US" altLang="zh-CN" dirty="0" smtClean="0"/>
              <a:t>Lei Liu, et al, Rethinking memory management in modern OS, in IEEE TC, 2016</a:t>
            </a:r>
          </a:p>
          <a:p>
            <a:pPr algn="just">
              <a:lnSpc>
                <a:spcPct val="90000"/>
              </a:lnSpc>
            </a:pPr>
            <a:r>
              <a:rPr kumimoji="1" lang="en-US" altLang="zh-CN" dirty="0" smtClean="0"/>
              <a:t>Lei Liu, et al, Going vertical in memory management: handling multiplicity by multi-policy, in ISCA, 2014</a:t>
            </a:r>
          </a:p>
          <a:p>
            <a:pPr algn="just">
              <a:lnSpc>
                <a:spcPct val="90000"/>
              </a:lnSpc>
            </a:pPr>
            <a:endParaRPr kumimoji="1" lang="zh-CN" altLang="en-US" dirty="0"/>
          </a:p>
        </p:txBody>
      </p:sp>
    </p:spTree>
    <p:extLst>
      <p:ext uri="{BB962C8B-B14F-4D97-AF65-F5344CB8AC3E}">
        <p14:creationId xmlns:p14="http://schemas.microsoft.com/office/powerpoint/2010/main" val="15865232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098421"/>
            <a:ext cx="9144000" cy="1470025"/>
          </a:xfrm>
        </p:spPr>
        <p:txBody>
          <a:bodyPr>
            <a:normAutofit/>
          </a:bodyPr>
          <a:lstStyle/>
          <a:p>
            <a:pPr>
              <a:lnSpc>
                <a:spcPct val="90000"/>
              </a:lnSpc>
            </a:pPr>
            <a:r>
              <a:rPr kumimoji="1" lang="en-US" altLang="zh-CN" dirty="0" smtClean="0"/>
              <a:t>Thinking about A New Mechanism for Huge Page Management</a:t>
            </a:r>
            <a:endParaRPr kumimoji="1" lang="zh-CN" altLang="en-US" dirty="0"/>
          </a:p>
        </p:txBody>
      </p:sp>
      <p:sp>
        <p:nvSpPr>
          <p:cNvPr id="3" name="副标题 2"/>
          <p:cNvSpPr>
            <a:spLocks noGrp="1"/>
          </p:cNvSpPr>
          <p:nvPr>
            <p:ph type="subTitle" idx="1"/>
          </p:nvPr>
        </p:nvSpPr>
        <p:spPr>
          <a:xfrm>
            <a:off x="0" y="3803730"/>
            <a:ext cx="9144000" cy="2971800"/>
          </a:xfrm>
        </p:spPr>
        <p:txBody>
          <a:bodyPr>
            <a:normAutofit/>
          </a:bodyPr>
          <a:lstStyle/>
          <a:p>
            <a:r>
              <a:rPr kumimoji="1" lang="en-US" altLang="zh-CN" b="1" dirty="0" smtClean="0">
                <a:solidFill>
                  <a:schemeClr val="tx1"/>
                </a:solidFill>
              </a:rPr>
              <a:t>Lei Liu</a:t>
            </a:r>
          </a:p>
          <a:p>
            <a:r>
              <a:rPr kumimoji="1" lang="en-US" altLang="zh-CN" smtClean="0">
                <a:solidFill>
                  <a:schemeClr val="tx1"/>
                </a:solidFill>
              </a:rPr>
              <a:t>with </a:t>
            </a:r>
            <a:r>
              <a:rPr kumimoji="1" lang="en-US" altLang="zh-CN" dirty="0" err="1" smtClean="0">
                <a:solidFill>
                  <a:schemeClr val="tx1"/>
                </a:solidFill>
              </a:rPr>
              <a:t>Xinyu</a:t>
            </a:r>
            <a:r>
              <a:rPr kumimoji="1" lang="en-US" altLang="zh-CN" dirty="0" smtClean="0">
                <a:solidFill>
                  <a:schemeClr val="tx1"/>
                </a:solidFill>
              </a:rPr>
              <a:t> Li, </a:t>
            </a:r>
            <a:r>
              <a:rPr kumimoji="1" lang="en-US" altLang="zh-CN" dirty="0" err="1" smtClean="0">
                <a:solidFill>
                  <a:schemeClr val="tx1"/>
                </a:solidFill>
              </a:rPr>
              <a:t>Shengjie</a:t>
            </a:r>
            <a:r>
              <a:rPr kumimoji="1" lang="en-US" altLang="zh-CN" dirty="0" smtClean="0">
                <a:solidFill>
                  <a:schemeClr val="tx1"/>
                </a:solidFill>
              </a:rPr>
              <a:t> Yang, Lu </a:t>
            </a:r>
            <a:r>
              <a:rPr kumimoji="1" lang="en-US" altLang="zh-CN" dirty="0" err="1" smtClean="0">
                <a:solidFill>
                  <a:schemeClr val="tx1"/>
                </a:solidFill>
              </a:rPr>
              <a:t>Peng</a:t>
            </a:r>
            <a:r>
              <a:rPr kumimoji="1" lang="en-US" altLang="zh-CN" dirty="0" smtClean="0">
                <a:solidFill>
                  <a:schemeClr val="tx1"/>
                </a:solidFill>
              </a:rPr>
              <a:t>, </a:t>
            </a:r>
            <a:r>
              <a:rPr kumimoji="1" lang="en-US" altLang="zh-CN" dirty="0" err="1" smtClean="0">
                <a:solidFill>
                  <a:schemeClr val="tx1"/>
                </a:solidFill>
              </a:rPr>
              <a:t>Jiefan</a:t>
            </a:r>
            <a:r>
              <a:rPr kumimoji="1" lang="en-US" altLang="zh-CN" dirty="0" smtClean="0">
                <a:solidFill>
                  <a:schemeClr val="tx1"/>
                </a:solidFill>
              </a:rPr>
              <a:t> </a:t>
            </a:r>
            <a:r>
              <a:rPr kumimoji="1" lang="en-US" altLang="zh-CN" dirty="0" err="1" smtClean="0">
                <a:solidFill>
                  <a:schemeClr val="tx1"/>
                </a:solidFill>
              </a:rPr>
              <a:t>Qiu</a:t>
            </a:r>
            <a:endParaRPr kumimoji="1" lang="en-US" altLang="zh-CN" dirty="0">
              <a:solidFill>
                <a:schemeClr val="tx1"/>
              </a:solidFill>
            </a:endParaRPr>
          </a:p>
          <a:p>
            <a:endParaRPr kumimoji="1" lang="en-US" altLang="zh-CN" dirty="0" smtClean="0">
              <a:solidFill>
                <a:schemeClr val="tx1"/>
              </a:solidFill>
            </a:endParaRPr>
          </a:p>
          <a:p>
            <a:endParaRPr kumimoji="1" lang="en-US" altLang="zh-CN" dirty="0" smtClean="0">
              <a:solidFill>
                <a:schemeClr val="tx1"/>
              </a:solidFill>
            </a:endParaRPr>
          </a:p>
          <a:p>
            <a:r>
              <a:rPr kumimoji="1" lang="en-US" altLang="zh-CN" dirty="0" smtClean="0">
                <a:solidFill>
                  <a:schemeClr val="tx1"/>
                </a:solidFill>
              </a:rPr>
              <a:t>ACM </a:t>
            </a:r>
            <a:r>
              <a:rPr kumimoji="1" lang="en-US" altLang="zh-CN" dirty="0" err="1" smtClean="0">
                <a:solidFill>
                  <a:schemeClr val="tx1"/>
                </a:solidFill>
              </a:rPr>
              <a:t>APSys</a:t>
            </a:r>
            <a:r>
              <a:rPr kumimoji="1" lang="en-US" altLang="zh-CN" dirty="0" smtClean="0">
                <a:solidFill>
                  <a:schemeClr val="tx1"/>
                </a:solidFill>
              </a:rPr>
              <a:t> </a:t>
            </a:r>
            <a:r>
              <a:rPr kumimoji="1" lang="mr-IN" altLang="zh-CN" dirty="0" smtClean="0">
                <a:solidFill>
                  <a:schemeClr val="tx1"/>
                </a:solidFill>
              </a:rPr>
              <a:t>–</a:t>
            </a:r>
            <a:r>
              <a:rPr kumimoji="1" lang="en-US" altLang="zh-CN" dirty="0" smtClean="0">
                <a:solidFill>
                  <a:schemeClr val="tx1"/>
                </a:solidFill>
              </a:rPr>
              <a:t> 2019, Hangzhou, China</a:t>
            </a:r>
            <a:endParaRPr kumimoji="1" lang="zh-CN" altLang="en-US" dirty="0">
              <a:solidFill>
                <a:schemeClr val="tx1"/>
              </a:solidFill>
            </a:endParaRPr>
          </a:p>
        </p:txBody>
      </p:sp>
      <p:sp>
        <p:nvSpPr>
          <p:cNvPr id="4" name="文本框 3"/>
          <p:cNvSpPr txBox="1"/>
          <p:nvPr/>
        </p:nvSpPr>
        <p:spPr>
          <a:xfrm>
            <a:off x="0" y="4925015"/>
            <a:ext cx="9144000" cy="584776"/>
          </a:xfrm>
          <a:prstGeom prst="rect">
            <a:avLst/>
          </a:prstGeom>
          <a:noFill/>
        </p:spPr>
        <p:txBody>
          <a:bodyPr wrap="square" rtlCol="0">
            <a:spAutoFit/>
          </a:bodyPr>
          <a:lstStyle/>
          <a:p>
            <a:pPr algn="ctr"/>
            <a:r>
              <a:rPr kumimoji="1" lang="en-US" altLang="zh-CN" sz="3200" b="1" dirty="0" smtClean="0"/>
              <a:t>Sys-Inventor Lab, SKLCA, ICT, CAS</a:t>
            </a:r>
            <a:r>
              <a:rPr kumimoji="1" lang="en-US" altLang="zh-CN" sz="3200" dirty="0" smtClean="0"/>
              <a:t>; LSU; ZJUT</a:t>
            </a:r>
            <a:endParaRPr kumimoji="1" lang="zh-CN" altLang="en-US" sz="3200" dirty="0"/>
          </a:p>
        </p:txBody>
      </p:sp>
      <p:pic>
        <p:nvPicPr>
          <p:cNvPr id="5" name="图片 4" descr="屏幕快照 2019-08-09 下午4.3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8400" cy="2081571"/>
          </a:xfrm>
          <a:prstGeom prst="rect">
            <a:avLst/>
          </a:prstGeom>
        </p:spPr>
      </p:pic>
    </p:spTree>
    <p:extLst>
      <p:ext uri="{BB962C8B-B14F-4D97-AF65-F5344CB8AC3E}">
        <p14:creationId xmlns:p14="http://schemas.microsoft.com/office/powerpoint/2010/main" val="3751436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498"/>
            <a:ext cx="9144000" cy="1143000"/>
          </a:xfrm>
        </p:spPr>
        <p:txBody>
          <a:bodyPr/>
          <a:lstStyle/>
          <a:p>
            <a:r>
              <a:rPr kumimoji="1" lang="en-US" altLang="zh-CN" dirty="0" smtClean="0"/>
              <a:t>Background - Large Memory System</a:t>
            </a:r>
            <a:endParaRPr kumimoji="1" lang="zh-CN" altLang="en-US" dirty="0"/>
          </a:p>
        </p:txBody>
      </p:sp>
      <p:sp>
        <p:nvSpPr>
          <p:cNvPr id="4" name="文本框 3"/>
          <p:cNvSpPr txBox="1"/>
          <p:nvPr/>
        </p:nvSpPr>
        <p:spPr>
          <a:xfrm>
            <a:off x="-32994" y="5343027"/>
            <a:ext cx="3652157" cy="830997"/>
          </a:xfrm>
          <a:prstGeom prst="rect">
            <a:avLst/>
          </a:prstGeom>
          <a:noFill/>
        </p:spPr>
        <p:txBody>
          <a:bodyPr wrap="square" rtlCol="0">
            <a:spAutoFit/>
          </a:bodyPr>
          <a:lstStyle/>
          <a:p>
            <a:r>
              <a:rPr kumimoji="1" lang="en-US" altLang="zh-CN" sz="2400" b="1" dirty="0" smtClean="0"/>
              <a:t>2012~2014</a:t>
            </a:r>
          </a:p>
          <a:p>
            <a:r>
              <a:rPr kumimoji="1" lang="en-US" altLang="zh-CN" sz="2400" b="1" dirty="0" smtClean="0"/>
              <a:t>At Most 32GB DDR3-1333</a:t>
            </a:r>
            <a:endParaRPr kumimoji="1" lang="zh-CN" altLang="en-US" sz="2400" b="1" dirty="0"/>
          </a:p>
        </p:txBody>
      </p:sp>
      <p:sp>
        <p:nvSpPr>
          <p:cNvPr id="5" name="文本框 4"/>
          <p:cNvSpPr txBox="1"/>
          <p:nvPr/>
        </p:nvSpPr>
        <p:spPr>
          <a:xfrm>
            <a:off x="4578930" y="5352120"/>
            <a:ext cx="2536343" cy="1200328"/>
          </a:xfrm>
          <a:prstGeom prst="rect">
            <a:avLst/>
          </a:prstGeom>
          <a:noFill/>
        </p:spPr>
        <p:txBody>
          <a:bodyPr wrap="square" rtlCol="0">
            <a:spAutoFit/>
          </a:bodyPr>
          <a:lstStyle/>
          <a:p>
            <a:r>
              <a:rPr kumimoji="1" lang="en-US" altLang="zh-CN" sz="2400" b="1" dirty="0" smtClean="0"/>
              <a:t>2018 ~ Now</a:t>
            </a:r>
          </a:p>
          <a:p>
            <a:r>
              <a:rPr kumimoji="1" lang="en-US" altLang="zh-CN" sz="2400" b="1" dirty="0" smtClean="0"/>
              <a:t>256GB DDR4-2333</a:t>
            </a:r>
          </a:p>
          <a:p>
            <a:r>
              <a:rPr kumimoji="1" lang="en-US" altLang="zh-CN" sz="2400" b="1" dirty="0"/>
              <a:t>o</a:t>
            </a:r>
            <a:r>
              <a:rPr kumimoji="1" lang="en-US" altLang="zh-CN" sz="2400" b="1" dirty="0" smtClean="0"/>
              <a:t>r More ...</a:t>
            </a:r>
          </a:p>
        </p:txBody>
      </p:sp>
      <p:pic>
        <p:nvPicPr>
          <p:cNvPr id="6" name="图片 5" descr="DSC_0270.JPG"/>
          <p:cNvPicPr>
            <a:picLocks noChangeAspect="1"/>
          </p:cNvPicPr>
          <p:nvPr/>
        </p:nvPicPr>
        <p:blipFill rotWithShape="1">
          <a:blip r:embed="rId3">
            <a:extLst>
              <a:ext uri="{28A0092B-C50C-407E-A947-70E740481C1C}">
                <a14:useLocalDpi xmlns:a14="http://schemas.microsoft.com/office/drawing/2010/main" val="0"/>
              </a:ext>
            </a:extLst>
          </a:blip>
          <a:srcRect l="26169" r="4292"/>
          <a:stretch/>
        </p:blipFill>
        <p:spPr>
          <a:xfrm rot="5400000">
            <a:off x="-246619" y="2199950"/>
            <a:ext cx="3374887" cy="2729933"/>
          </a:xfrm>
          <a:prstGeom prst="rect">
            <a:avLst/>
          </a:prstGeom>
        </p:spPr>
      </p:pic>
      <p:pic>
        <p:nvPicPr>
          <p:cNvPr id="7" name="图片 6" descr="DSC_0419.JPG"/>
          <p:cNvPicPr>
            <a:picLocks noChangeAspect="1"/>
          </p:cNvPicPr>
          <p:nvPr/>
        </p:nvPicPr>
        <p:blipFill rotWithShape="1">
          <a:blip r:embed="rId4">
            <a:extLst>
              <a:ext uri="{28A0092B-C50C-407E-A947-70E740481C1C}">
                <a14:useLocalDpi xmlns:a14="http://schemas.microsoft.com/office/drawing/2010/main" val="0"/>
              </a:ext>
            </a:extLst>
          </a:blip>
          <a:srcRect l="12670" t="11253" r="23736"/>
          <a:stretch/>
        </p:blipFill>
        <p:spPr>
          <a:xfrm rot="5400000">
            <a:off x="3906476" y="1812488"/>
            <a:ext cx="3864429" cy="3033457"/>
          </a:xfrm>
          <a:prstGeom prst="rect">
            <a:avLst/>
          </a:prstGeom>
        </p:spPr>
      </p:pic>
      <p:cxnSp>
        <p:nvCxnSpPr>
          <p:cNvPr id="9" name="直线箭头连接符 8"/>
          <p:cNvCxnSpPr/>
          <p:nvPr/>
        </p:nvCxnSpPr>
        <p:spPr>
          <a:xfrm flipV="1">
            <a:off x="2942416" y="2803071"/>
            <a:ext cx="1188357" cy="1170215"/>
          </a:xfrm>
          <a:prstGeom prst="straightConnector1">
            <a:avLst/>
          </a:prstGeom>
          <a:ln w="98425"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3337948" y="3536396"/>
            <a:ext cx="725715" cy="553998"/>
          </a:xfrm>
          <a:prstGeom prst="rect">
            <a:avLst/>
          </a:prstGeom>
          <a:noFill/>
        </p:spPr>
        <p:txBody>
          <a:bodyPr wrap="square" rtlCol="0">
            <a:spAutoFit/>
          </a:bodyPr>
          <a:lstStyle/>
          <a:p>
            <a:r>
              <a:rPr kumimoji="1" lang="en-US" altLang="zh-CN" sz="3000" b="1" dirty="0" smtClean="0">
                <a:solidFill>
                  <a:srgbClr val="953735"/>
                </a:solidFill>
              </a:rPr>
              <a:t>8X</a:t>
            </a:r>
            <a:endParaRPr kumimoji="1" lang="zh-CN" altLang="en-US" sz="3000" b="1" dirty="0">
              <a:solidFill>
                <a:srgbClr val="953735"/>
              </a:solidFill>
            </a:endParaRPr>
          </a:p>
        </p:txBody>
      </p:sp>
      <p:cxnSp>
        <p:nvCxnSpPr>
          <p:cNvPr id="11" name="直线箭头连接符 10"/>
          <p:cNvCxnSpPr/>
          <p:nvPr/>
        </p:nvCxnSpPr>
        <p:spPr>
          <a:xfrm flipV="1">
            <a:off x="7480658" y="1397002"/>
            <a:ext cx="1188357" cy="1170215"/>
          </a:xfrm>
          <a:prstGeom prst="straightConnector1">
            <a:avLst/>
          </a:prstGeom>
          <a:ln w="98425"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7761840" y="2114809"/>
            <a:ext cx="2065562" cy="553998"/>
          </a:xfrm>
          <a:prstGeom prst="rect">
            <a:avLst/>
          </a:prstGeom>
          <a:noFill/>
          <a:ln>
            <a:noFill/>
          </a:ln>
        </p:spPr>
        <p:txBody>
          <a:bodyPr wrap="square" rtlCol="0">
            <a:spAutoFit/>
          </a:bodyPr>
          <a:lstStyle/>
          <a:p>
            <a:r>
              <a:rPr kumimoji="1" lang="en-US" altLang="zh-CN" sz="3000" b="1" dirty="0" smtClean="0">
                <a:solidFill>
                  <a:schemeClr val="accent2">
                    <a:lumMod val="75000"/>
                  </a:schemeClr>
                </a:solidFill>
              </a:rPr>
              <a:t>More ...</a:t>
            </a:r>
            <a:endParaRPr kumimoji="1" lang="zh-CN" altLang="en-US" sz="3000" b="1" dirty="0">
              <a:solidFill>
                <a:schemeClr val="accent2">
                  <a:lumMod val="75000"/>
                </a:schemeClr>
              </a:solidFill>
            </a:endParaRPr>
          </a:p>
        </p:txBody>
      </p:sp>
    </p:spTree>
    <p:extLst>
      <p:ext uri="{BB962C8B-B14F-4D97-AF65-F5344CB8AC3E}">
        <p14:creationId xmlns:p14="http://schemas.microsoft.com/office/powerpoint/2010/main" val="34371714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Base Page </a:t>
            </a:r>
            <a:r>
              <a:rPr kumimoji="1" lang="mr-IN" altLang="zh-CN" dirty="0" smtClean="0"/>
              <a:t>–</a:t>
            </a:r>
            <a:r>
              <a:rPr kumimoji="1" lang="en-US" altLang="zh-CN" dirty="0" smtClean="0"/>
              <a:t> 4KB</a:t>
            </a:r>
            <a:endParaRPr kumimoji="1" lang="zh-CN" altLang="en-US" dirty="0"/>
          </a:p>
        </p:txBody>
      </p:sp>
      <p:sp>
        <p:nvSpPr>
          <p:cNvPr id="3" name="内容占位符 2"/>
          <p:cNvSpPr>
            <a:spLocks noGrp="1"/>
          </p:cNvSpPr>
          <p:nvPr>
            <p:ph idx="1"/>
          </p:nvPr>
        </p:nvSpPr>
        <p:spPr>
          <a:xfrm>
            <a:off x="49481" y="1473206"/>
            <a:ext cx="9094519" cy="5194920"/>
          </a:xfrm>
        </p:spPr>
        <p:txBody>
          <a:bodyPr>
            <a:normAutofit/>
          </a:bodyPr>
          <a:lstStyle/>
          <a:p>
            <a:pPr algn="just"/>
            <a:r>
              <a:rPr kumimoji="1" lang="en-US" altLang="zh-CN" b="1" dirty="0" smtClean="0"/>
              <a:t>Small Page has a long history</a:t>
            </a:r>
          </a:p>
          <a:p>
            <a:pPr marL="0" indent="0" algn="just">
              <a:buNone/>
            </a:pPr>
            <a:r>
              <a:rPr kumimoji="1" lang="en-US" altLang="zh-CN" b="1" dirty="0" smtClean="0">
                <a:solidFill>
                  <a:srgbClr val="FF6600"/>
                </a:solidFill>
              </a:rPr>
              <a:t>Advantages:</a:t>
            </a:r>
          </a:p>
          <a:p>
            <a:pPr marL="0" indent="0" algn="just">
              <a:buNone/>
            </a:pPr>
            <a:r>
              <a:rPr kumimoji="1" lang="en-US" altLang="zh-CN" dirty="0" smtClean="0"/>
              <a:t>-  Flexible</a:t>
            </a:r>
            <a:endParaRPr kumimoji="1" lang="en-US" altLang="zh-CN" dirty="0"/>
          </a:p>
          <a:p>
            <a:pPr marL="0" indent="0" algn="just">
              <a:buNone/>
            </a:pPr>
            <a:r>
              <a:rPr kumimoji="1" lang="en-US" altLang="zh-CN" dirty="0" smtClean="0"/>
              <a:t>-  Relatively higher utilization</a:t>
            </a:r>
          </a:p>
          <a:p>
            <a:pPr marL="0" indent="0" algn="just">
              <a:buNone/>
            </a:pPr>
            <a:r>
              <a:rPr kumimoji="1" lang="en-US" altLang="zh-CN" dirty="0" smtClean="0"/>
              <a:t>-  Internal fragmentation is not that serious</a:t>
            </a:r>
          </a:p>
          <a:p>
            <a:pPr marL="0" indent="0" algn="just">
              <a:buNone/>
            </a:pPr>
            <a:r>
              <a:rPr kumimoji="1" lang="en-US" altLang="zh-CN" b="1" dirty="0" smtClean="0">
                <a:solidFill>
                  <a:srgbClr val="660066"/>
                </a:solidFill>
              </a:rPr>
              <a:t>Shortcomings:</a:t>
            </a:r>
          </a:p>
          <a:p>
            <a:pPr algn="just">
              <a:buFontTx/>
              <a:buChar char="-"/>
            </a:pPr>
            <a:r>
              <a:rPr kumimoji="1" lang="en-US" altLang="zh-CN" dirty="0" smtClean="0"/>
              <a:t>High address translation overheads in TLB misses</a:t>
            </a:r>
          </a:p>
          <a:p>
            <a:pPr algn="just">
              <a:buFontTx/>
              <a:buChar char="-"/>
            </a:pPr>
            <a:r>
              <a:rPr kumimoji="1" lang="en-US" altLang="zh-CN" dirty="0" smtClean="0"/>
              <a:t>External fragmentation will be a serious problem in many cloud cases</a:t>
            </a:r>
            <a:endParaRPr kumimoji="1" lang="zh-CN" altLang="en-US" dirty="0"/>
          </a:p>
        </p:txBody>
      </p:sp>
    </p:spTree>
    <p:extLst>
      <p:ext uri="{BB962C8B-B14F-4D97-AF65-F5344CB8AC3E}">
        <p14:creationId xmlns:p14="http://schemas.microsoft.com/office/powerpoint/2010/main" val="26957791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Huge Page </a:t>
            </a:r>
            <a:r>
              <a:rPr kumimoji="1" lang="mr-IN" altLang="zh-CN" dirty="0" smtClean="0"/>
              <a:t>–</a:t>
            </a:r>
            <a:r>
              <a:rPr kumimoji="1" lang="en-US" altLang="zh-CN" dirty="0" smtClean="0"/>
              <a:t> 2MB or More</a:t>
            </a:r>
            <a:endParaRPr kumimoji="1" lang="zh-CN" altLang="en-US" dirty="0"/>
          </a:p>
        </p:txBody>
      </p:sp>
      <p:sp>
        <p:nvSpPr>
          <p:cNvPr id="4" name="内容占位符 2"/>
          <p:cNvSpPr>
            <a:spLocks noGrp="1"/>
          </p:cNvSpPr>
          <p:nvPr>
            <p:ph idx="1"/>
          </p:nvPr>
        </p:nvSpPr>
        <p:spPr>
          <a:xfrm>
            <a:off x="0" y="1600200"/>
            <a:ext cx="9144000" cy="5194920"/>
          </a:xfrm>
        </p:spPr>
        <p:txBody>
          <a:bodyPr>
            <a:normAutofit fontScale="85000" lnSpcReduction="10000"/>
          </a:bodyPr>
          <a:lstStyle/>
          <a:p>
            <a:pPr algn="just"/>
            <a:r>
              <a:rPr kumimoji="1" lang="en-US" altLang="zh-CN" b="1" dirty="0" smtClean="0"/>
              <a:t>Huge Page seems a better solution</a:t>
            </a:r>
          </a:p>
          <a:p>
            <a:pPr marL="0" indent="0" algn="just">
              <a:buNone/>
            </a:pPr>
            <a:r>
              <a:rPr kumimoji="1" lang="en-US" altLang="zh-CN" b="1" dirty="0" smtClean="0">
                <a:solidFill>
                  <a:srgbClr val="FF6600"/>
                </a:solidFill>
              </a:rPr>
              <a:t>Advantages:</a:t>
            </a:r>
          </a:p>
          <a:p>
            <a:pPr algn="just">
              <a:buFontTx/>
              <a:buChar char="-"/>
            </a:pPr>
            <a:r>
              <a:rPr kumimoji="1" lang="en-US" altLang="zh-CN" dirty="0" smtClean="0"/>
              <a:t>Reducing address translation overheads for modern data processing applications, as TLB scaling has not caught up with the growth of memory capacity in recent times</a:t>
            </a:r>
          </a:p>
          <a:p>
            <a:pPr algn="just">
              <a:buFontTx/>
              <a:buChar char="-"/>
            </a:pPr>
            <a:r>
              <a:rPr kumimoji="1" lang="en-US" altLang="zh-CN" dirty="0" smtClean="0"/>
              <a:t>Minimizing CPU time spent in performing page table lookups by reducing TLB misses </a:t>
            </a:r>
            <a:r>
              <a:rPr kumimoji="1" lang="en-US" altLang="zh-CN" dirty="0"/>
              <a:t>[A. </a:t>
            </a:r>
            <a:r>
              <a:rPr kumimoji="1" lang="en-US" altLang="zh-CN" dirty="0" err="1"/>
              <a:t>Panwar</a:t>
            </a:r>
            <a:r>
              <a:rPr kumimoji="1" lang="en-US" altLang="zh-CN" dirty="0"/>
              <a:t> et al, ASPLOS-2019</a:t>
            </a:r>
            <a:r>
              <a:rPr kumimoji="1" lang="en-US" altLang="zh-CN" dirty="0" smtClean="0"/>
              <a:t>]</a:t>
            </a:r>
          </a:p>
          <a:p>
            <a:pPr marL="0" indent="0" algn="just">
              <a:buNone/>
            </a:pPr>
            <a:r>
              <a:rPr kumimoji="1" lang="en-US" altLang="zh-CN" b="1" dirty="0" smtClean="0">
                <a:solidFill>
                  <a:srgbClr val="660066"/>
                </a:solidFill>
              </a:rPr>
              <a:t>Shortcomings:</a:t>
            </a:r>
          </a:p>
          <a:p>
            <a:pPr algn="just">
              <a:buFontTx/>
              <a:buChar char="-"/>
            </a:pPr>
            <a:r>
              <a:rPr kumimoji="1" lang="en-US" altLang="zh-CN" dirty="0" smtClean="0"/>
              <a:t>Low Utilization </a:t>
            </a:r>
            <a:r>
              <a:rPr kumimoji="1" lang="en-US" altLang="zh-CN" dirty="0" smtClean="0">
                <a:sym typeface="Wingdings"/>
              </a:rPr>
              <a:t> Memory Bloating/Memory Waste</a:t>
            </a:r>
            <a:endParaRPr kumimoji="1" lang="en-US" altLang="zh-CN" dirty="0">
              <a:sym typeface="Wingdings"/>
            </a:endParaRPr>
          </a:p>
          <a:p>
            <a:pPr algn="just">
              <a:buFontTx/>
              <a:buChar char="-"/>
            </a:pPr>
            <a:r>
              <a:rPr kumimoji="1" lang="en-US" altLang="zh-CN" dirty="0" smtClean="0"/>
              <a:t>Compaction when allocating due to fragments </a:t>
            </a:r>
            <a:r>
              <a:rPr kumimoji="1" lang="en-US" altLang="zh-CN" dirty="0" smtClean="0">
                <a:sym typeface="Wingdings"/>
              </a:rPr>
              <a:t> Latency Spiking</a:t>
            </a:r>
            <a:endParaRPr kumimoji="1" lang="en-US" altLang="zh-CN" dirty="0">
              <a:sym typeface="Wingdings"/>
            </a:endParaRPr>
          </a:p>
          <a:p>
            <a:pPr algn="just">
              <a:buFontTx/>
              <a:buChar char="-"/>
            </a:pPr>
            <a:r>
              <a:rPr kumimoji="1" lang="en-US" altLang="zh-CN" dirty="0" smtClean="0"/>
              <a:t>Unfair performance variability</a:t>
            </a:r>
            <a:endParaRPr kumimoji="1" lang="zh-CN" altLang="en-US" dirty="0"/>
          </a:p>
        </p:txBody>
      </p:sp>
    </p:spTree>
    <p:extLst>
      <p:ext uri="{BB962C8B-B14F-4D97-AF65-F5344CB8AC3E}">
        <p14:creationId xmlns:p14="http://schemas.microsoft.com/office/powerpoint/2010/main" val="41335344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Huge Page and TLB configurations on Intel Platforms</a:t>
            </a:r>
            <a:endParaRPr kumimoji="1" lang="zh-CN" altLang="en-US" dirty="0"/>
          </a:p>
        </p:txBody>
      </p:sp>
      <p:pic>
        <p:nvPicPr>
          <p:cNvPr id="4" name="图片 3" descr="屏幕快照 2019-08-02 下午10.0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 y="1587507"/>
            <a:ext cx="9163376" cy="4063006"/>
          </a:xfrm>
          <a:prstGeom prst="rect">
            <a:avLst/>
          </a:prstGeom>
        </p:spPr>
      </p:pic>
      <p:sp>
        <p:nvSpPr>
          <p:cNvPr id="5" name="文本框 4"/>
          <p:cNvSpPr txBox="1"/>
          <p:nvPr/>
        </p:nvSpPr>
        <p:spPr>
          <a:xfrm>
            <a:off x="7266215" y="6513286"/>
            <a:ext cx="2104571" cy="369332"/>
          </a:xfrm>
          <a:prstGeom prst="rect">
            <a:avLst/>
          </a:prstGeom>
          <a:noFill/>
        </p:spPr>
        <p:txBody>
          <a:bodyPr wrap="square" rtlCol="0">
            <a:spAutoFit/>
          </a:bodyPr>
          <a:lstStyle/>
          <a:p>
            <a:r>
              <a:rPr kumimoji="1" lang="en-US" altLang="zh-CN" dirty="0" smtClean="0"/>
              <a:t>Credit by Intel Co.</a:t>
            </a:r>
            <a:endParaRPr kumimoji="1" lang="zh-CN" altLang="en-US" dirty="0"/>
          </a:p>
        </p:txBody>
      </p:sp>
      <p:cxnSp>
        <p:nvCxnSpPr>
          <p:cNvPr id="6" name="直线连接符 5"/>
          <p:cNvCxnSpPr/>
          <p:nvPr/>
        </p:nvCxnSpPr>
        <p:spPr>
          <a:xfrm flipV="1">
            <a:off x="4136571" y="4308942"/>
            <a:ext cx="771071" cy="907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a:off x="3571005" y="3998697"/>
            <a:ext cx="565566"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0" y="5719849"/>
            <a:ext cx="9161385" cy="830997"/>
          </a:xfrm>
          <a:prstGeom prst="rect">
            <a:avLst/>
          </a:prstGeom>
          <a:noFill/>
        </p:spPr>
        <p:txBody>
          <a:bodyPr wrap="square" rtlCol="0">
            <a:spAutoFit/>
          </a:bodyPr>
          <a:lstStyle/>
          <a:p>
            <a:pPr algn="just"/>
            <a:r>
              <a:rPr kumimoji="1" lang="en-US" altLang="zh-CN" sz="2400" b="1" dirty="0" smtClean="0">
                <a:solidFill>
                  <a:srgbClr val="953735"/>
                </a:solidFill>
              </a:rPr>
              <a:t>Huge Page needs to be used carefully. TLB is always a scarce resource as TLB scaling has not caught up with the growth of memory capacity.  </a:t>
            </a:r>
            <a:endParaRPr kumimoji="1" lang="zh-CN" altLang="en-US" sz="2400" b="1" dirty="0">
              <a:solidFill>
                <a:srgbClr val="953735"/>
              </a:solidFill>
            </a:endParaRPr>
          </a:p>
        </p:txBody>
      </p:sp>
    </p:spTree>
    <p:extLst>
      <p:ext uri="{BB962C8B-B14F-4D97-AF65-F5344CB8AC3E}">
        <p14:creationId xmlns:p14="http://schemas.microsoft.com/office/powerpoint/2010/main" val="37267204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622"/>
            <a:ext cx="8229600" cy="1143000"/>
          </a:xfrm>
        </p:spPr>
        <p:txBody>
          <a:bodyPr>
            <a:normAutofit fontScale="90000"/>
          </a:bodyPr>
          <a:lstStyle/>
          <a:p>
            <a:r>
              <a:rPr kumimoji="1" lang="en-US" altLang="zh-CN" dirty="0" smtClean="0"/>
              <a:t>OOPS</a:t>
            </a:r>
            <a:r>
              <a:rPr kumimoji="1" lang="mr-IN" altLang="zh-CN" dirty="0" smtClean="0"/>
              <a:t>…</a:t>
            </a:r>
            <a:r>
              <a:rPr kumimoji="1" lang="en-US" altLang="zh-CN" dirty="0" smtClean="0"/>
              <a:t>. What Happens to Huge Page?</a:t>
            </a:r>
            <a:endParaRPr kumimoji="1" lang="zh-CN" altLang="en-US" dirty="0"/>
          </a:p>
        </p:txBody>
      </p:sp>
      <p:pic>
        <p:nvPicPr>
          <p:cNvPr id="4" name="图片 3" descr="屏幕快照 2019-08-07 下午8.26.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7313"/>
            <a:ext cx="9153071" cy="5721544"/>
          </a:xfrm>
          <a:prstGeom prst="rect">
            <a:avLst/>
          </a:prstGeom>
        </p:spPr>
      </p:pic>
      <p:sp>
        <p:nvSpPr>
          <p:cNvPr id="5" name="文本框 4"/>
          <p:cNvSpPr txBox="1"/>
          <p:nvPr/>
        </p:nvSpPr>
        <p:spPr>
          <a:xfrm>
            <a:off x="5043683" y="6513286"/>
            <a:ext cx="4980215" cy="369332"/>
          </a:xfrm>
          <a:prstGeom prst="rect">
            <a:avLst/>
          </a:prstGeom>
          <a:noFill/>
        </p:spPr>
        <p:txBody>
          <a:bodyPr wrap="square" rtlCol="0">
            <a:spAutoFit/>
          </a:bodyPr>
          <a:lstStyle/>
          <a:p>
            <a:r>
              <a:rPr kumimoji="1" lang="en-US" altLang="zh-CN" dirty="0" smtClean="0"/>
              <a:t>Credit by Y. Kwon et al, OSDI’16 and </a:t>
            </a:r>
            <a:r>
              <a:rPr kumimoji="1" lang="en-US" altLang="zh-CN" dirty="0" err="1" smtClean="0"/>
              <a:t>Redis</a:t>
            </a:r>
            <a:endParaRPr kumimoji="1" lang="zh-CN" altLang="en-US" dirty="0"/>
          </a:p>
        </p:txBody>
      </p:sp>
    </p:spTree>
    <p:extLst>
      <p:ext uri="{BB962C8B-B14F-4D97-AF65-F5344CB8AC3E}">
        <p14:creationId xmlns:p14="http://schemas.microsoft.com/office/powerpoint/2010/main" val="38107605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08-07 下午8.30.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060"/>
            <a:ext cx="9144000" cy="6117727"/>
          </a:xfrm>
          <a:prstGeom prst="rect">
            <a:avLst/>
          </a:prstGeom>
        </p:spPr>
      </p:pic>
      <p:sp>
        <p:nvSpPr>
          <p:cNvPr id="5" name="标题 1"/>
          <p:cNvSpPr>
            <a:spLocks noGrp="1"/>
          </p:cNvSpPr>
          <p:nvPr>
            <p:ph type="title"/>
          </p:nvPr>
        </p:nvSpPr>
        <p:spPr>
          <a:xfrm>
            <a:off x="457200" y="-269622"/>
            <a:ext cx="8229600" cy="1143000"/>
          </a:xfrm>
        </p:spPr>
        <p:txBody>
          <a:bodyPr>
            <a:normAutofit fontScale="90000"/>
          </a:bodyPr>
          <a:lstStyle/>
          <a:p>
            <a:r>
              <a:rPr kumimoji="1" lang="en-US" altLang="zh-CN" dirty="0" smtClean="0"/>
              <a:t>OOPS</a:t>
            </a:r>
            <a:r>
              <a:rPr kumimoji="1" lang="mr-IN" altLang="zh-CN" dirty="0" smtClean="0"/>
              <a:t>…</a:t>
            </a:r>
            <a:r>
              <a:rPr kumimoji="1" lang="en-US" altLang="zh-CN" dirty="0" smtClean="0"/>
              <a:t>. What Happens to Huge Page?</a:t>
            </a:r>
            <a:endParaRPr kumimoji="1" lang="zh-CN" altLang="en-US" dirty="0"/>
          </a:p>
        </p:txBody>
      </p:sp>
      <p:sp>
        <p:nvSpPr>
          <p:cNvPr id="6" name="文本框 5"/>
          <p:cNvSpPr txBox="1"/>
          <p:nvPr/>
        </p:nvSpPr>
        <p:spPr>
          <a:xfrm>
            <a:off x="5751252" y="5161642"/>
            <a:ext cx="4073103" cy="307777"/>
          </a:xfrm>
          <a:prstGeom prst="rect">
            <a:avLst/>
          </a:prstGeom>
          <a:noFill/>
        </p:spPr>
        <p:txBody>
          <a:bodyPr wrap="square" rtlCol="0">
            <a:spAutoFit/>
          </a:bodyPr>
          <a:lstStyle/>
          <a:p>
            <a:r>
              <a:rPr kumimoji="1" lang="en-US" altLang="zh-CN" sz="1400" dirty="0" smtClean="0"/>
              <a:t>Credit by Y. Kwon et al, OSDI’16 and Wiki</a:t>
            </a:r>
            <a:endParaRPr kumimoji="1" lang="zh-CN" altLang="en-US" sz="1400" dirty="0"/>
          </a:p>
        </p:txBody>
      </p:sp>
      <p:cxnSp>
        <p:nvCxnSpPr>
          <p:cNvPr id="7" name="直线连接符 6"/>
          <p:cNvCxnSpPr/>
          <p:nvPr/>
        </p:nvCxnSpPr>
        <p:spPr>
          <a:xfrm flipV="1">
            <a:off x="2804886" y="2467440"/>
            <a:ext cx="4802414" cy="9072"/>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24050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69622"/>
            <a:ext cx="8229600" cy="1143000"/>
          </a:xfrm>
        </p:spPr>
        <p:txBody>
          <a:bodyPr>
            <a:normAutofit fontScale="90000"/>
          </a:bodyPr>
          <a:lstStyle/>
          <a:p>
            <a:r>
              <a:rPr kumimoji="1" lang="en-US" altLang="zh-CN" dirty="0" smtClean="0"/>
              <a:t>OOPS</a:t>
            </a:r>
            <a:r>
              <a:rPr kumimoji="1" lang="mr-IN" altLang="zh-CN" dirty="0" smtClean="0"/>
              <a:t>…</a:t>
            </a:r>
            <a:r>
              <a:rPr kumimoji="1" lang="en-US" altLang="zh-CN" dirty="0" smtClean="0"/>
              <a:t>. What Happens to Huge Page?</a:t>
            </a:r>
            <a:endParaRPr kumimoji="1" lang="zh-CN" altLang="en-US" dirty="0"/>
          </a:p>
        </p:txBody>
      </p:sp>
      <p:pic>
        <p:nvPicPr>
          <p:cNvPr id="5" name="图片 4" descr="屏幕快照 2019-08-07 下午8.33.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937"/>
            <a:ext cx="9144000" cy="6676424"/>
          </a:xfrm>
          <a:prstGeom prst="rect">
            <a:avLst/>
          </a:prstGeom>
        </p:spPr>
      </p:pic>
      <p:cxnSp>
        <p:nvCxnSpPr>
          <p:cNvPr id="6" name="直线连接符 5"/>
          <p:cNvCxnSpPr/>
          <p:nvPr/>
        </p:nvCxnSpPr>
        <p:spPr>
          <a:xfrm flipV="1">
            <a:off x="3427186" y="3254840"/>
            <a:ext cx="3993243" cy="9072"/>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5997239" y="6572100"/>
            <a:ext cx="4073103" cy="307777"/>
          </a:xfrm>
          <a:prstGeom prst="rect">
            <a:avLst/>
          </a:prstGeom>
          <a:noFill/>
        </p:spPr>
        <p:txBody>
          <a:bodyPr wrap="square" rtlCol="0">
            <a:spAutoFit/>
          </a:bodyPr>
          <a:lstStyle/>
          <a:p>
            <a:r>
              <a:rPr kumimoji="1" lang="en-US" altLang="zh-CN" sz="1400" dirty="0" smtClean="0"/>
              <a:t>Credit by Y. Kwon et al, OSDI’16 and </a:t>
            </a:r>
            <a:r>
              <a:rPr kumimoji="1" lang="en-US" altLang="zh-CN" sz="1400" dirty="0" err="1" smtClean="0"/>
              <a:t>akta</a:t>
            </a:r>
            <a:endParaRPr kumimoji="1" lang="zh-CN" altLang="en-US" sz="1400" dirty="0"/>
          </a:p>
        </p:txBody>
      </p:sp>
    </p:spTree>
    <p:extLst>
      <p:ext uri="{BB962C8B-B14F-4D97-AF65-F5344CB8AC3E}">
        <p14:creationId xmlns:p14="http://schemas.microsoft.com/office/powerpoint/2010/main" val="17207588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3368</TotalTime>
  <Words>2113</Words>
  <Application>Microsoft Macintosh PowerPoint</Application>
  <PresentationFormat>全屏显示(4:3)</PresentationFormat>
  <Paragraphs>213</Paragraphs>
  <Slides>25</Slides>
  <Notes>15</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Thinking about A New Mechanism for Huge Page Management</vt:lpstr>
      <vt:lpstr>Executive Summary </vt:lpstr>
      <vt:lpstr>Background - Large Memory System</vt:lpstr>
      <vt:lpstr>Base Page – 4KB</vt:lpstr>
      <vt:lpstr>Huge Page – 2MB or More</vt:lpstr>
      <vt:lpstr>Huge Page and TLB configurations on Intel Platforms</vt:lpstr>
      <vt:lpstr>OOPS…. What Happens to Huge Page?</vt:lpstr>
      <vt:lpstr>OOPS…. What Happens to Huge Page?</vt:lpstr>
      <vt:lpstr>OOPS…. What Happens to Huge Page?</vt:lpstr>
      <vt:lpstr>Huge Page – 2MB or More</vt:lpstr>
      <vt:lpstr>Our Solution -</vt:lpstr>
      <vt:lpstr>How? – SysMon-H</vt:lpstr>
      <vt:lpstr>The Overall Working Flow of SysMon-H</vt:lpstr>
      <vt:lpstr>H-Tree: Buddy System is Not the Original</vt:lpstr>
      <vt:lpstr>A Case in Practice on Customizing Buddy System  in Linux Kernel @ Sys-Inventor Lab </vt:lpstr>
      <vt:lpstr>Another Example - Previous Practice in My Lab</vt:lpstr>
      <vt:lpstr>H-Tree is Originated from Buddy System in Linux Kernel</vt:lpstr>
      <vt:lpstr>H-Policy: Managing Large Memory Systems (1)</vt:lpstr>
      <vt:lpstr>PowerPoint 演示文稿</vt:lpstr>
      <vt:lpstr>H-Policy: Managing Large Memory Systems (3)</vt:lpstr>
      <vt:lpstr>Discussion - Future Work</vt:lpstr>
      <vt:lpstr>PowerPoint 演示文稿</vt:lpstr>
      <vt:lpstr>PowerPoint 演示文稿</vt:lpstr>
      <vt:lpstr>Recommended Articles</vt:lpstr>
      <vt:lpstr>Thinking about A New Mechanism for Huge Page Management</vt:lpstr>
    </vt:vector>
  </TitlesOfParts>
  <Company>ok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Thinking about A New Mechanism for Huge Page Management</dc:title>
  <dc:creator>ll ll</dc:creator>
  <cp:lastModifiedBy>ll ll</cp:lastModifiedBy>
  <cp:revision>728</cp:revision>
  <dcterms:created xsi:type="dcterms:W3CDTF">2019-07-15T11:26:56Z</dcterms:created>
  <dcterms:modified xsi:type="dcterms:W3CDTF">2019-08-19T06:07:02Z</dcterms:modified>
</cp:coreProperties>
</file>